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9224B-0344-4A76-8300-405CA3FA5887}" type="datetimeFigureOut">
              <a:rPr lang="ru-RU" smtClean="0"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FC27-A57A-4402-AA7B-23D7772E7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877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9224B-0344-4A76-8300-405CA3FA5887}" type="datetimeFigureOut">
              <a:rPr lang="ru-RU" smtClean="0"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FC27-A57A-4402-AA7B-23D7772E7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194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9224B-0344-4A76-8300-405CA3FA5887}" type="datetimeFigureOut">
              <a:rPr lang="ru-RU" smtClean="0"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FC27-A57A-4402-AA7B-23D7772E7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60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9224B-0344-4A76-8300-405CA3FA5887}" type="datetimeFigureOut">
              <a:rPr lang="ru-RU" smtClean="0"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FC27-A57A-4402-AA7B-23D7772E7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516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9224B-0344-4A76-8300-405CA3FA5887}" type="datetimeFigureOut">
              <a:rPr lang="ru-RU" smtClean="0"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FC27-A57A-4402-AA7B-23D7772E7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08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9224B-0344-4A76-8300-405CA3FA5887}" type="datetimeFigureOut">
              <a:rPr lang="ru-RU" smtClean="0"/>
              <a:t>11.04.2020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FC27-A57A-4402-AA7B-23D7772E7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288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9224B-0344-4A76-8300-405CA3FA5887}" type="datetimeFigureOut">
              <a:rPr lang="ru-RU" smtClean="0"/>
              <a:t>11.04.2020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FC27-A57A-4402-AA7B-23D7772E7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418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9224B-0344-4A76-8300-405CA3FA5887}" type="datetimeFigureOut">
              <a:rPr lang="ru-RU" smtClean="0"/>
              <a:t>11.04.2020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FC27-A57A-4402-AA7B-23D7772E7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381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9224B-0344-4A76-8300-405CA3FA5887}" type="datetimeFigureOut">
              <a:rPr lang="ru-RU" smtClean="0"/>
              <a:t>11.04.2020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FC27-A57A-4402-AA7B-23D7772E7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465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9224B-0344-4A76-8300-405CA3FA5887}" type="datetimeFigureOut">
              <a:rPr lang="ru-RU" smtClean="0"/>
              <a:t>11.04.2020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FC27-A57A-4402-AA7B-23D7772E7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748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9224B-0344-4A76-8300-405CA3FA5887}" type="datetimeFigureOut">
              <a:rPr lang="ru-RU" smtClean="0"/>
              <a:t>11.04.2020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FC27-A57A-4402-AA7B-23D7772E7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487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9224B-0344-4A76-8300-405CA3FA5887}" type="datetimeFigureOut">
              <a:rPr lang="ru-RU" smtClean="0"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FFC27-A57A-4402-AA7B-23D7772E7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862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5A4BB0-FA35-4F85-AE69-F86A9086E6E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4284" y="1514401"/>
            <a:ext cx="86743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 Какое уравнение называют квадратным? </a:t>
            </a:r>
            <a:endParaRPr lang="ru-RU" sz="2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00277" y="548680"/>
            <a:ext cx="86743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Математический диктант</a:t>
            </a:r>
            <a:endParaRPr lang="ru-RU" sz="36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69638" y="2564904"/>
            <a:ext cx="86743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 Как называются коэффициенты квадратного уравнения? </a:t>
            </a:r>
            <a:endParaRPr lang="ru-RU" sz="24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74992" y="3659832"/>
            <a:ext cx="86743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3</a:t>
            </a: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 Какое квадратное уравнение называют неполным? </a:t>
            </a:r>
            <a:endParaRPr lang="ru-RU" sz="24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74992" y="4869160"/>
            <a:ext cx="86743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 Решите уравнения: а) 5х</a:t>
            </a:r>
            <a:r>
              <a:rPr lang="ru-RU" sz="2400" b="1" i="1" baseline="300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-х=0;    б) </a:t>
            </a: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5х</a:t>
            </a:r>
            <a:r>
              <a:rPr lang="ru-RU" sz="2400" b="1" i="1" baseline="30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-10=0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44980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0" grpId="0"/>
      <p:bldP spid="21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5A4BB0-FA35-4F85-AE69-F86A9086E6E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4284" y="1514401"/>
            <a:ext cx="86743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5</a:t>
            </a: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 Значение какого выражения называют дискриминантом</a:t>
            </a:r>
          </a:p>
          <a:p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квадратного уравнения</a:t>
            </a: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? </a:t>
            </a:r>
            <a:endParaRPr lang="ru-RU" sz="2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00277" y="548680"/>
            <a:ext cx="86743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Математический диктант</a:t>
            </a:r>
            <a:endParaRPr lang="ru-RU" sz="36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69638" y="3016415"/>
            <a:ext cx="86743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6</a:t>
            </a: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 Как зависит количество корней квадратного уравнения</a:t>
            </a:r>
          </a:p>
          <a:p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от знака дискриминанта? </a:t>
            </a:r>
            <a:endParaRPr lang="ru-RU" sz="24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92445" y="4595936"/>
            <a:ext cx="86743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7</a:t>
            </a: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 Запишите формулу корней квадратного уравнения?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0764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AB5FCC-4599-45A7-9D04-6037D951B6D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5A4BB0-FA35-4F85-AE69-F86A9086E6E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285728"/>
            <a:ext cx="85011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8) Решите квадратное уравнение: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i="1" dirty="0" smtClean="0">
              <a:latin typeface="Times New Roman"/>
              <a:cs typeface="Times New Roman"/>
            </a:endParaRPr>
          </a:p>
          <a:p>
            <a:pPr algn="ctr"/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ru-RU" sz="2400" dirty="0"/>
          </a:p>
        </p:txBody>
      </p:sp>
      <p:graphicFrame>
        <p:nvGraphicFramePr>
          <p:cNvPr id="3175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1640808"/>
              </p:ext>
            </p:extLst>
          </p:nvPr>
        </p:nvGraphicFramePr>
        <p:xfrm>
          <a:off x="3347864" y="980728"/>
          <a:ext cx="200025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Формула" r:id="rId3" imgW="1066680" imgH="203040" progId="Equation.3">
                  <p:embed/>
                </p:oleObj>
              </mc:Choice>
              <mc:Fallback>
                <p:oleObj name="Формула" r:id="rId3" imgW="10666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980728"/>
                        <a:ext cx="2000250" cy="3794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88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5A4BB0-FA35-4F85-AE69-F86A9086E6E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4284" y="1514401"/>
            <a:ext cx="86743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 Какое уравнение называют квадратным? </a:t>
            </a:r>
            <a:endParaRPr lang="ru-RU" sz="2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00277" y="548680"/>
            <a:ext cx="86743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Проверьте себя</a:t>
            </a:r>
            <a:endParaRPr lang="ru-RU" sz="36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69638" y="2564904"/>
            <a:ext cx="86743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 Как называются коэффициенты квадратного уравнения? </a:t>
            </a:r>
            <a:endParaRPr lang="ru-RU" sz="24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74992" y="3659832"/>
            <a:ext cx="86743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3</a:t>
            </a: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 Какое квадратное уравнение называют неполным? </a:t>
            </a:r>
            <a:endParaRPr lang="ru-RU" sz="24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74992" y="4869160"/>
            <a:ext cx="86743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 Решите уравнения: а) 5х</a:t>
            </a:r>
            <a:r>
              <a:rPr lang="ru-RU" sz="2400" b="1" i="1" baseline="300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-х=0;    б) </a:t>
            </a: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5х</a:t>
            </a:r>
            <a:r>
              <a:rPr lang="ru-RU" sz="2400" b="1" i="1" baseline="30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-10=0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052209" y="2090182"/>
            <a:ext cx="61206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Уравнение вида: ах</a:t>
            </a:r>
            <a:r>
              <a:rPr lang="ru-RU" sz="2400" b="1" i="1" baseline="30000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+</a:t>
            </a:r>
            <a:r>
              <a:rPr lang="en-US" sz="2400" b="1" i="1" dirty="0" err="1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bx+c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=0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где а≠0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77769" y="3198167"/>
            <a:ext cx="64087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а – старший,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– второй, с – свободный член  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83768" y="4221088"/>
            <a:ext cx="61206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У которого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b=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 или с=0, или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 с=0</a:t>
            </a:r>
            <a:endParaRPr lang="ru-RU" sz="24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10"/>
              <p:cNvSpPr/>
              <p:nvPr/>
            </p:nvSpPr>
            <p:spPr>
              <a:xfrm>
                <a:off x="3923928" y="5517232"/>
                <a:ext cx="6120680" cy="5136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b="1" i="1" dirty="0" smtClean="0">
                    <a:solidFill>
                      <a:srgbClr val="C00000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а) х=0 и 0,2;    б) х=</a:t>
                </a:r>
                <a14:m>
                  <m:oMath xmlns:m="http://schemas.openxmlformats.org/officeDocument/2006/math">
                    <m:r>
                      <a:rPr lang="ru-RU" sz="2400" b="1" i="0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ru-RU" sz="2400" b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ru-RU" sz="2400" b="1" i="0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𝟐</m:t>
                        </m:r>
                      </m:e>
                    </m:rad>
                  </m:oMath>
                </a14:m>
                <a:endParaRPr lang="ru-RU" sz="2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5517232"/>
                <a:ext cx="6120680" cy="513602"/>
              </a:xfrm>
              <a:prstGeom prst="rect">
                <a:avLst/>
              </a:prstGeom>
              <a:blipFill rotWithShape="1">
                <a:blip r:embed="rId2"/>
                <a:stretch>
                  <a:fillRect l="-1594" t="-3571" b="-226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8603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5A4BB0-FA35-4F85-AE69-F86A9086E6E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4284" y="1514401"/>
            <a:ext cx="86743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5</a:t>
            </a: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 Значение какого выражения называют дискриминантом</a:t>
            </a:r>
          </a:p>
          <a:p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квадратного уравнения</a:t>
            </a: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? </a:t>
            </a:r>
            <a:endParaRPr lang="ru-RU" sz="2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69638" y="2852936"/>
            <a:ext cx="86743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6</a:t>
            </a: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 Как зависит количество корней квадратного уравнения</a:t>
            </a:r>
          </a:p>
          <a:p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от знака дискриминанта? </a:t>
            </a:r>
            <a:endParaRPr lang="ru-RU" sz="24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42580" y="4184765"/>
            <a:ext cx="43371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7</a:t>
            </a: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 Запишите формулу корней </a:t>
            </a:r>
          </a:p>
          <a:p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квадратного уравнения? </a:t>
            </a:r>
            <a:endParaRPr lang="ru-RU" sz="2400" dirty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8723070"/>
              </p:ext>
            </p:extLst>
          </p:nvPr>
        </p:nvGraphicFramePr>
        <p:xfrm>
          <a:off x="5436096" y="2345398"/>
          <a:ext cx="1766888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Формула" r:id="rId3" imgW="850680" imgH="203040" progId="Equation.3">
                  <p:embed/>
                </p:oleObj>
              </mc:Choice>
              <mc:Fallback>
                <p:oleObj name="Формула" r:id="rId3" imgW="8506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2345398"/>
                        <a:ext cx="1766888" cy="420688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C0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4276546"/>
              </p:ext>
            </p:extLst>
          </p:nvPr>
        </p:nvGraphicFramePr>
        <p:xfrm>
          <a:off x="4716016" y="4725144"/>
          <a:ext cx="1930400" cy="170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Формула" r:id="rId5" imgW="1015920" imgH="901440" progId="Equation.3">
                  <p:embed/>
                </p:oleObj>
              </mc:Choice>
              <mc:Fallback>
                <p:oleObj name="Формула" r:id="rId5" imgW="1015920" imgH="901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4725144"/>
                        <a:ext cx="1930400" cy="170815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C0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5436096" y="3268434"/>
            <a:ext cx="29086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D&gt;0 =&gt;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два корня</a:t>
            </a:r>
          </a:p>
          <a:p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D=0 =&gt;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один корень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ru-RU" sz="2400" b="1" i="1" dirty="0" smtClean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D&lt;0 =&gt;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нет корней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ru-RU" sz="2400" b="1" i="1" dirty="0" smtClean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0277" y="548680"/>
            <a:ext cx="86743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Проверьте себя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363761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AB5FCC-4599-45A7-9D04-6037D951B6D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5A4BB0-FA35-4F85-AE69-F86A9086E6E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1340768"/>
            <a:ext cx="85011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8) Решите квадратное уравнение: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i="1" dirty="0" smtClean="0">
              <a:latin typeface="Times New Roman"/>
              <a:cs typeface="Times New Roman"/>
            </a:endParaRPr>
          </a:p>
          <a:p>
            <a:pPr algn="ctr"/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ru-RU" sz="2400" dirty="0"/>
          </a:p>
        </p:txBody>
      </p:sp>
      <p:graphicFrame>
        <p:nvGraphicFramePr>
          <p:cNvPr id="3176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3504728"/>
              </p:ext>
            </p:extLst>
          </p:nvPr>
        </p:nvGraphicFramePr>
        <p:xfrm>
          <a:off x="2843808" y="2611832"/>
          <a:ext cx="2638425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Формула" r:id="rId3" imgW="1269720" imgH="215640" progId="Equation.3">
                  <p:embed/>
                </p:oleObj>
              </mc:Choice>
              <mc:Fallback>
                <p:oleObj name="Формула" r:id="rId3" imgW="12697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2611832"/>
                        <a:ext cx="2638425" cy="446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00">
                                <a:alpha val="41000"/>
                              </a:srgbClr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6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7003002"/>
              </p:ext>
            </p:extLst>
          </p:nvPr>
        </p:nvGraphicFramePr>
        <p:xfrm>
          <a:off x="1907704" y="3187896"/>
          <a:ext cx="4932362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Формула" r:id="rId5" imgW="2374560" imgH="203040" progId="Equation.3">
                  <p:embed/>
                </p:oleObj>
              </mc:Choice>
              <mc:Fallback>
                <p:oleObj name="Формула" r:id="rId5" imgW="23745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3187896"/>
                        <a:ext cx="4932362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00">
                                <a:alpha val="41000"/>
                              </a:srgbClr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6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5197950"/>
              </p:ext>
            </p:extLst>
          </p:nvPr>
        </p:nvGraphicFramePr>
        <p:xfrm>
          <a:off x="2123728" y="3835968"/>
          <a:ext cx="3979862" cy="170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Формула" r:id="rId7" imgW="2095200" imgH="901440" progId="Equation.3">
                  <p:embed/>
                </p:oleObj>
              </mc:Choice>
              <mc:Fallback>
                <p:oleObj name="Формула" r:id="rId7" imgW="2095200" imgH="901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3835968"/>
                        <a:ext cx="3979862" cy="170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00">
                                <a:alpha val="41000"/>
                              </a:srgbClr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63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7635121"/>
              </p:ext>
            </p:extLst>
          </p:nvPr>
        </p:nvGraphicFramePr>
        <p:xfrm>
          <a:off x="3205163" y="5912790"/>
          <a:ext cx="2024062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Формула" r:id="rId9" imgW="1079280" imgH="406080" progId="Equation.3">
                  <p:embed/>
                </p:oleObj>
              </mc:Choice>
              <mc:Fallback>
                <p:oleObj name="Формула" r:id="rId9" imgW="107928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5163" y="5912790"/>
                        <a:ext cx="2024062" cy="75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3366FF">
                                <a:alpha val="42000"/>
                              </a:srgbClr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200277" y="548680"/>
            <a:ext cx="86743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Проверьте себя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514944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221</Words>
  <Application>Microsoft Office PowerPoint</Application>
  <PresentationFormat>Экран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Тема Office</vt:lpstr>
      <vt:lpstr>Microsoft Equation 3.0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Таня</dc:creator>
  <cp:lastModifiedBy>Таня</cp:lastModifiedBy>
  <cp:revision>1</cp:revision>
  <dcterms:created xsi:type="dcterms:W3CDTF">2020-04-11T16:59:19Z</dcterms:created>
  <dcterms:modified xsi:type="dcterms:W3CDTF">2020-04-11T17:05:00Z</dcterms:modified>
</cp:coreProperties>
</file>