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90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4" Type="http://schemas.openxmlformats.org/officeDocument/2006/relationships/image" Target="../media/image8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9224B-0344-4A76-8300-405CA3FA5887}" type="datetimeFigureOut">
              <a:rPr lang="ru-RU" smtClean="0"/>
              <a:t>11.04.2020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FFC27-A57A-4402-AA7B-23D7772E76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5877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9224B-0344-4A76-8300-405CA3FA5887}" type="datetimeFigureOut">
              <a:rPr lang="ru-RU" smtClean="0"/>
              <a:t>11.04.2020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FFC27-A57A-4402-AA7B-23D7772E76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61946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9224B-0344-4A76-8300-405CA3FA5887}" type="datetimeFigureOut">
              <a:rPr lang="ru-RU" smtClean="0"/>
              <a:t>11.04.2020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FFC27-A57A-4402-AA7B-23D7772E76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5606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9224B-0344-4A76-8300-405CA3FA5887}" type="datetimeFigureOut">
              <a:rPr lang="ru-RU" smtClean="0"/>
              <a:t>11.04.2020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FFC27-A57A-4402-AA7B-23D7772E76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75166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9224B-0344-4A76-8300-405CA3FA5887}" type="datetimeFigureOut">
              <a:rPr lang="ru-RU" smtClean="0"/>
              <a:t>11.04.2020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FFC27-A57A-4402-AA7B-23D7772E76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9088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9224B-0344-4A76-8300-405CA3FA5887}" type="datetimeFigureOut">
              <a:rPr lang="ru-RU" smtClean="0"/>
              <a:t>11.04.2020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FFC27-A57A-4402-AA7B-23D7772E76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12887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9224B-0344-4A76-8300-405CA3FA5887}" type="datetimeFigureOut">
              <a:rPr lang="ru-RU" smtClean="0"/>
              <a:t>11.04.2020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FFC27-A57A-4402-AA7B-23D7772E76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24185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9224B-0344-4A76-8300-405CA3FA5887}" type="datetimeFigureOut">
              <a:rPr lang="ru-RU" smtClean="0"/>
              <a:t>11.04.2020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FFC27-A57A-4402-AA7B-23D7772E76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03811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9224B-0344-4A76-8300-405CA3FA5887}" type="datetimeFigureOut">
              <a:rPr lang="ru-RU" smtClean="0"/>
              <a:t>11.04.2020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FFC27-A57A-4402-AA7B-23D7772E76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54659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9224B-0344-4A76-8300-405CA3FA5887}" type="datetimeFigureOut">
              <a:rPr lang="ru-RU" smtClean="0"/>
              <a:t>11.04.2020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FFC27-A57A-4402-AA7B-23D7772E76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97480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9224B-0344-4A76-8300-405CA3FA5887}" type="datetimeFigureOut">
              <a:rPr lang="ru-RU" smtClean="0"/>
              <a:t>11.04.2020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FFC27-A57A-4402-AA7B-23D7772E76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34878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99224B-0344-4A76-8300-405CA3FA5887}" type="datetimeFigureOut">
              <a:rPr lang="ru-RU" smtClean="0"/>
              <a:t>11.04.2020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4FFC27-A57A-4402-AA7B-23D7772E76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78628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3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5.bin"/><Relationship Id="rId10" Type="http://schemas.openxmlformats.org/officeDocument/2006/relationships/image" Target="../media/image8.wmf"/><Relationship Id="rId4" Type="http://schemas.openxmlformats.org/officeDocument/2006/relationships/image" Target="../media/image5.wmf"/><Relationship Id="rId9" Type="http://schemas.openxmlformats.org/officeDocument/2006/relationships/oleObject" Target="../embeddings/oleObject7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5A4BB0-FA35-4F85-AE69-F86A9086E6E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64284" y="1514401"/>
            <a:ext cx="867436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1</a:t>
            </a:r>
            <a:r>
              <a:rPr lang="ru-RU" sz="2400" b="1" i="1" dirty="0" smtClean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) Какое уравнение называют квадратным? </a:t>
            </a:r>
            <a:endParaRPr lang="ru-RU" sz="2400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200277" y="548680"/>
            <a:ext cx="867436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i="1" dirty="0" smtClean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Математический диктант</a:t>
            </a:r>
            <a:endParaRPr lang="ru-RU" sz="3600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469638" y="2564904"/>
            <a:ext cx="867436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2</a:t>
            </a:r>
            <a:r>
              <a:rPr lang="ru-RU" sz="2400" b="1" i="1" dirty="0" smtClean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) Как называются коэффициенты квадратного уравнения? </a:t>
            </a:r>
            <a:endParaRPr lang="ru-RU" sz="2400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474992" y="3659832"/>
            <a:ext cx="867436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3</a:t>
            </a:r>
            <a:r>
              <a:rPr lang="ru-RU" sz="2400" b="1" i="1" dirty="0" smtClean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) Какое квадратное уравнение называют неполным? </a:t>
            </a:r>
            <a:endParaRPr lang="ru-RU" sz="2400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474992" y="4869160"/>
            <a:ext cx="867436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4</a:t>
            </a:r>
            <a:r>
              <a:rPr lang="ru-RU" sz="2400" b="1" i="1" dirty="0" smtClean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) Решите уравнения: а) 5х</a:t>
            </a:r>
            <a:r>
              <a:rPr lang="ru-RU" sz="2400" b="1" i="1" baseline="30000" dirty="0" smtClean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2</a:t>
            </a:r>
            <a:r>
              <a:rPr lang="ru-RU" sz="2400" b="1" i="1" dirty="0" smtClean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-х=0;    б) </a:t>
            </a:r>
            <a:r>
              <a:rPr lang="ru-RU" sz="2400" b="1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5х</a:t>
            </a:r>
            <a:r>
              <a:rPr lang="ru-RU" sz="2400" b="1" i="1" baseline="30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400" b="1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-10=0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844980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0" grpId="0"/>
      <p:bldP spid="21" grpId="0"/>
      <p:bldP spid="2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5A4BB0-FA35-4F85-AE69-F86A9086E6E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64284" y="1514401"/>
            <a:ext cx="867436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5</a:t>
            </a:r>
            <a:r>
              <a:rPr lang="ru-RU" sz="2400" b="1" i="1" dirty="0" smtClean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) Значение какого выражения называют дискриминантом</a:t>
            </a:r>
          </a:p>
          <a:p>
            <a:r>
              <a:rPr lang="ru-RU" sz="2400" b="1" i="1" dirty="0" smtClean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квадратного уравнения</a:t>
            </a:r>
            <a:r>
              <a:rPr lang="ru-RU" sz="2400" b="1" i="1" dirty="0" smtClean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? </a:t>
            </a:r>
            <a:endParaRPr lang="ru-RU" sz="2400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200277" y="548680"/>
            <a:ext cx="867436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i="1" dirty="0" smtClean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Математический диктант</a:t>
            </a:r>
            <a:endParaRPr lang="ru-RU" sz="3600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469638" y="3016415"/>
            <a:ext cx="867436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6</a:t>
            </a:r>
            <a:r>
              <a:rPr lang="ru-RU" sz="2400" b="1" i="1" dirty="0" smtClean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) Как зависит количество корней квадратного уравнения</a:t>
            </a:r>
          </a:p>
          <a:p>
            <a:r>
              <a:rPr lang="ru-RU" sz="2400" b="1" i="1" dirty="0" smtClean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от знака дискриминанта? </a:t>
            </a:r>
            <a:endParaRPr lang="ru-RU" sz="2400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492445" y="4595936"/>
            <a:ext cx="867436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7</a:t>
            </a:r>
            <a:r>
              <a:rPr lang="ru-RU" sz="2400" b="1" i="1" dirty="0" smtClean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) Запишите формулу корней квадратного уравнения?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707641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0" grpId="0"/>
      <p:bldP spid="2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AAB5FCC-4599-45A7-9D04-6037D951B6D1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11.04.2020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5A4BB0-FA35-4F85-AE69-F86A9086E6E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85720" y="285728"/>
            <a:ext cx="850112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8) Решите квадратное уравнение:</a:t>
            </a:r>
            <a:endParaRPr lang="ru-RU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b="1" i="1" dirty="0" smtClean="0">
              <a:latin typeface="Times New Roman"/>
              <a:cs typeface="Times New Roman"/>
            </a:endParaRPr>
          </a:p>
          <a:p>
            <a:pPr algn="ctr"/>
            <a:r>
              <a:rPr lang="ru-RU" sz="2400" b="1" i="1" dirty="0" smtClean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endParaRPr lang="ru-RU" sz="2400" dirty="0"/>
          </a:p>
        </p:txBody>
      </p:sp>
      <p:graphicFrame>
        <p:nvGraphicFramePr>
          <p:cNvPr id="31759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91640808"/>
              </p:ext>
            </p:extLst>
          </p:nvPr>
        </p:nvGraphicFramePr>
        <p:xfrm>
          <a:off x="3347864" y="980728"/>
          <a:ext cx="2000250" cy="379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Формула" r:id="rId3" imgW="1066680" imgH="203040" progId="Equation.3">
                  <p:embed/>
                </p:oleObj>
              </mc:Choice>
              <mc:Fallback>
                <p:oleObj name="Формула" r:id="rId3" imgW="106668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47864" y="980728"/>
                        <a:ext cx="2000250" cy="3794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1883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5A4BB0-FA35-4F85-AE69-F86A9086E6E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64284" y="1514401"/>
            <a:ext cx="867436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1</a:t>
            </a:r>
            <a:r>
              <a:rPr lang="ru-RU" sz="2400" b="1" i="1" dirty="0" smtClean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) Какое уравнение называют квадратным? </a:t>
            </a:r>
            <a:endParaRPr lang="ru-RU" sz="2400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200277" y="548680"/>
            <a:ext cx="867436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i="1" dirty="0" smtClean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Проверьте себя</a:t>
            </a:r>
            <a:endParaRPr lang="ru-RU" sz="3600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469638" y="2564904"/>
            <a:ext cx="867436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2</a:t>
            </a:r>
            <a:r>
              <a:rPr lang="ru-RU" sz="2400" b="1" i="1" dirty="0" smtClean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) Как называются коэффициенты квадратного уравнения? </a:t>
            </a:r>
            <a:endParaRPr lang="ru-RU" sz="2400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474992" y="3659832"/>
            <a:ext cx="867436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3</a:t>
            </a:r>
            <a:r>
              <a:rPr lang="ru-RU" sz="2400" b="1" i="1" dirty="0" smtClean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) Какое квадратное уравнение называют неполным? </a:t>
            </a:r>
            <a:endParaRPr lang="ru-RU" sz="2400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474992" y="4869160"/>
            <a:ext cx="867436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4</a:t>
            </a:r>
            <a:r>
              <a:rPr lang="ru-RU" sz="2400" b="1" i="1" dirty="0" smtClean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) Решите уравнения: а) 5х</a:t>
            </a:r>
            <a:r>
              <a:rPr lang="ru-RU" sz="2400" b="1" i="1" baseline="30000" dirty="0" smtClean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2</a:t>
            </a:r>
            <a:r>
              <a:rPr lang="ru-RU" sz="2400" b="1" i="1" dirty="0" smtClean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-х=0;    б) </a:t>
            </a:r>
            <a:r>
              <a:rPr lang="ru-RU" sz="2400" b="1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5х</a:t>
            </a:r>
            <a:r>
              <a:rPr lang="ru-RU" sz="2400" b="1" i="1" baseline="30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400" b="1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-10=0</a:t>
            </a:r>
            <a:endParaRPr lang="ru-RU" sz="24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052209" y="2090182"/>
            <a:ext cx="612068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>
                <a:solidFill>
                  <a:srgbClr val="C0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Уравнение вида: ах</a:t>
            </a:r>
            <a:r>
              <a:rPr lang="ru-RU" sz="2400" b="1" i="1" baseline="30000" dirty="0" smtClean="0">
                <a:solidFill>
                  <a:srgbClr val="C0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2</a:t>
            </a:r>
            <a:r>
              <a:rPr lang="ru-RU" sz="2400" b="1" i="1" dirty="0" smtClean="0">
                <a:solidFill>
                  <a:srgbClr val="C0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+</a:t>
            </a:r>
            <a:r>
              <a:rPr lang="en-US" sz="2400" b="1" i="1" dirty="0" err="1" smtClean="0">
                <a:solidFill>
                  <a:srgbClr val="C0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bx+c</a:t>
            </a:r>
            <a:r>
              <a:rPr lang="en-US" sz="2400" b="1" i="1" dirty="0" smtClean="0">
                <a:solidFill>
                  <a:srgbClr val="C0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=0 </a:t>
            </a:r>
            <a:r>
              <a:rPr lang="ru-RU" sz="2400" b="1" i="1" dirty="0" smtClean="0">
                <a:solidFill>
                  <a:srgbClr val="C0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, где а≠0</a:t>
            </a:r>
            <a:endParaRPr lang="ru-RU" sz="2400" dirty="0">
              <a:solidFill>
                <a:srgbClr val="C0000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177769" y="3198167"/>
            <a:ext cx="64087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>
                <a:solidFill>
                  <a:srgbClr val="C0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а – старший, </a:t>
            </a:r>
            <a:r>
              <a:rPr lang="en-US" sz="2400" b="1" i="1" dirty="0" smtClean="0">
                <a:solidFill>
                  <a:srgbClr val="C0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b</a:t>
            </a:r>
            <a:r>
              <a:rPr lang="ru-RU" sz="2400" b="1" i="1" dirty="0" smtClean="0">
                <a:solidFill>
                  <a:srgbClr val="C0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– второй, с – свободный член  </a:t>
            </a:r>
            <a:endParaRPr lang="ru-RU" sz="2400" dirty="0">
              <a:solidFill>
                <a:srgbClr val="C0000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483768" y="4221088"/>
            <a:ext cx="612068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>
                <a:solidFill>
                  <a:srgbClr val="C0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У которого </a:t>
            </a:r>
            <a:r>
              <a:rPr lang="en-US" sz="2400" b="1" i="1" dirty="0" smtClean="0">
                <a:solidFill>
                  <a:srgbClr val="C0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b=</a:t>
            </a:r>
            <a:r>
              <a:rPr lang="ru-RU" sz="2400" b="1" i="1" dirty="0" smtClean="0">
                <a:solidFill>
                  <a:srgbClr val="C0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0 или с=0, или </a:t>
            </a:r>
            <a:r>
              <a:rPr lang="en-US" sz="2400" b="1" i="1" dirty="0" smtClean="0">
                <a:solidFill>
                  <a:srgbClr val="C0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b </a:t>
            </a:r>
            <a:r>
              <a:rPr lang="ru-RU" sz="2400" b="1" i="1" dirty="0" smtClean="0">
                <a:solidFill>
                  <a:srgbClr val="C0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и с=0</a:t>
            </a:r>
            <a:endParaRPr lang="ru-RU" sz="2400" dirty="0">
              <a:solidFill>
                <a:srgbClr val="C000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Прямоугольник 10"/>
              <p:cNvSpPr/>
              <p:nvPr/>
            </p:nvSpPr>
            <p:spPr>
              <a:xfrm>
                <a:off x="3923928" y="5517232"/>
                <a:ext cx="6120680" cy="51360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sz="2400" b="1" i="1" dirty="0" smtClean="0">
                    <a:solidFill>
                      <a:srgbClr val="C00000"/>
                    </a:solidFill>
                    <a:latin typeface="Times New Roman" pitchFamily="18" charset="0"/>
                    <a:ea typeface="+mj-ea"/>
                    <a:cs typeface="Times New Roman" pitchFamily="18" charset="0"/>
                  </a:rPr>
                  <a:t>а) х=0 и 0,2;    б) х=</a:t>
                </a:r>
                <a14:m>
                  <m:oMath xmlns:m="http://schemas.openxmlformats.org/officeDocument/2006/math">
                    <m:r>
                      <a:rPr lang="ru-RU" sz="2400" b="1" i="0" smtClean="0">
                        <a:solidFill>
                          <a:srgbClr val="C00000"/>
                        </a:solidFill>
                        <a:latin typeface="Cambria Math"/>
                        <a:ea typeface="Cambria Math"/>
                        <a:cs typeface="Times New Roman" pitchFamily="18" charset="0"/>
                      </a:rPr>
                      <m:t>±</m:t>
                    </m:r>
                    <m:rad>
                      <m:radPr>
                        <m:degHide m:val="on"/>
                        <m:ctrlPr>
                          <a:rPr lang="ru-RU" sz="2400" b="1" smtClean="0">
                            <a:solidFill>
                              <a:srgbClr val="C00000"/>
                            </a:solidFill>
                            <a:latin typeface="Cambria Math"/>
                            <a:ea typeface="Cambria Math"/>
                            <a:cs typeface="Times New Roman" pitchFamily="18" charset="0"/>
                          </a:rPr>
                        </m:ctrlPr>
                      </m:radPr>
                      <m:deg/>
                      <m:e>
                        <m:r>
                          <a:rPr lang="ru-RU" sz="2400" b="1" i="0" smtClean="0">
                            <a:solidFill>
                              <a:srgbClr val="C00000"/>
                            </a:solidFill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𝟐</m:t>
                        </m:r>
                      </m:e>
                    </m:rad>
                  </m:oMath>
                </a14:m>
                <a:endParaRPr lang="ru-RU" sz="2400" dirty="0">
                  <a:solidFill>
                    <a:srgbClr val="C00000"/>
                  </a:solidFill>
                </a:endParaRPr>
              </a:p>
            </p:txBody>
          </p:sp>
        </mc:Choice>
        <mc:Fallback>
          <p:sp>
            <p:nvSpPr>
              <p:cNvPr id="11" name="Прямоугольник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23928" y="5517232"/>
                <a:ext cx="6120680" cy="513602"/>
              </a:xfrm>
              <a:prstGeom prst="rect">
                <a:avLst/>
              </a:prstGeom>
              <a:blipFill rotWithShape="1">
                <a:blip r:embed="rId2"/>
                <a:stretch>
                  <a:fillRect l="-1594" t="-3571" b="-2261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58603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5A4BB0-FA35-4F85-AE69-F86A9086E6E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64284" y="1514401"/>
            <a:ext cx="867436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5</a:t>
            </a:r>
            <a:r>
              <a:rPr lang="ru-RU" sz="2400" b="1" i="1" dirty="0" smtClean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) Значение какого выражения называют дискриминантом</a:t>
            </a:r>
          </a:p>
          <a:p>
            <a:r>
              <a:rPr lang="ru-RU" sz="2400" b="1" i="1" dirty="0" smtClean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квадратного уравнения</a:t>
            </a:r>
            <a:r>
              <a:rPr lang="ru-RU" sz="2400" b="1" i="1" dirty="0" smtClean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? </a:t>
            </a:r>
            <a:endParaRPr lang="ru-RU" sz="2400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469638" y="2852936"/>
            <a:ext cx="867436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6</a:t>
            </a:r>
            <a:r>
              <a:rPr lang="ru-RU" sz="2400" b="1" i="1" dirty="0" smtClean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) Как зависит количество корней квадратного уравнения</a:t>
            </a:r>
          </a:p>
          <a:p>
            <a:r>
              <a:rPr lang="ru-RU" sz="2400" b="1" i="1" dirty="0" smtClean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от знака дискриминанта? </a:t>
            </a:r>
            <a:endParaRPr lang="ru-RU" sz="2400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442580" y="4184765"/>
            <a:ext cx="433718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7</a:t>
            </a:r>
            <a:r>
              <a:rPr lang="ru-RU" sz="2400" b="1" i="1" dirty="0" smtClean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) Запишите формулу корней </a:t>
            </a:r>
          </a:p>
          <a:p>
            <a:r>
              <a:rPr lang="ru-RU" sz="2400" b="1" i="1" dirty="0" smtClean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квадратного уравнения? </a:t>
            </a:r>
            <a:endParaRPr lang="ru-RU" sz="2400" dirty="0"/>
          </a:p>
        </p:txBody>
      </p:sp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38723070"/>
              </p:ext>
            </p:extLst>
          </p:nvPr>
        </p:nvGraphicFramePr>
        <p:xfrm>
          <a:off x="5436096" y="2345398"/>
          <a:ext cx="1766888" cy="420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Формула" r:id="rId3" imgW="850680" imgH="203040" progId="Equation.3">
                  <p:embed/>
                </p:oleObj>
              </mc:Choice>
              <mc:Fallback>
                <p:oleObj name="Формула" r:id="rId3" imgW="85068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36096" y="2345398"/>
                        <a:ext cx="1766888" cy="420688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rgbClr val="C0000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64276546"/>
              </p:ext>
            </p:extLst>
          </p:nvPr>
        </p:nvGraphicFramePr>
        <p:xfrm>
          <a:off x="4716016" y="4725144"/>
          <a:ext cx="1930400" cy="170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Формула" r:id="rId5" imgW="1015920" imgH="901440" progId="Equation.3">
                  <p:embed/>
                </p:oleObj>
              </mc:Choice>
              <mc:Fallback>
                <p:oleObj name="Формула" r:id="rId5" imgW="1015920" imgH="9014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6016" y="4725144"/>
                        <a:ext cx="1930400" cy="1708150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rgbClr val="C0000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5436096" y="3268434"/>
            <a:ext cx="290863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i="1" dirty="0" smtClean="0">
                <a:solidFill>
                  <a:srgbClr val="C0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D&gt;0 =&gt; </a:t>
            </a:r>
            <a:r>
              <a:rPr lang="ru-RU" sz="2400" b="1" i="1" dirty="0" smtClean="0">
                <a:solidFill>
                  <a:srgbClr val="C0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два корня</a:t>
            </a:r>
          </a:p>
          <a:p>
            <a:r>
              <a:rPr lang="en-US" sz="2400" b="1" i="1" dirty="0" smtClean="0">
                <a:solidFill>
                  <a:srgbClr val="C0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D=0 =&gt; </a:t>
            </a:r>
            <a:r>
              <a:rPr lang="ru-RU" sz="2400" b="1" i="1" dirty="0" smtClean="0">
                <a:solidFill>
                  <a:srgbClr val="C0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один корень</a:t>
            </a:r>
            <a:r>
              <a:rPr lang="en-US" sz="2400" b="1" i="1" dirty="0" smtClean="0">
                <a:solidFill>
                  <a:srgbClr val="C0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endParaRPr lang="ru-RU" sz="2400" b="1" i="1" dirty="0" smtClean="0">
              <a:solidFill>
                <a:srgbClr val="C00000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r>
              <a:rPr lang="en-US" sz="2400" b="1" i="1" dirty="0" smtClean="0">
                <a:solidFill>
                  <a:srgbClr val="C0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D&lt;0 =&gt;</a:t>
            </a:r>
            <a:r>
              <a:rPr lang="ru-RU" sz="2400" b="1" i="1" dirty="0" smtClean="0">
                <a:solidFill>
                  <a:srgbClr val="C0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нет корней</a:t>
            </a:r>
            <a:r>
              <a:rPr lang="en-US" sz="2400" b="1" i="1" dirty="0" smtClean="0">
                <a:solidFill>
                  <a:srgbClr val="C0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endParaRPr lang="ru-RU" sz="2400" b="1" i="1" dirty="0" smtClean="0">
              <a:solidFill>
                <a:srgbClr val="C00000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endParaRPr lang="ru-RU" sz="2400" dirty="0">
              <a:solidFill>
                <a:srgbClr val="C0000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00277" y="548680"/>
            <a:ext cx="867436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i="1" dirty="0" smtClean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Проверьте себя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363761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AAB5FCC-4599-45A7-9D04-6037D951B6D1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11.04.2020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5A4BB0-FA35-4F85-AE69-F86A9086E6E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85720" y="1340768"/>
            <a:ext cx="850112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8) Решите квадратное уравнение:</a:t>
            </a:r>
            <a:endParaRPr lang="ru-RU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b="1" i="1" dirty="0" smtClean="0">
              <a:latin typeface="Times New Roman"/>
              <a:cs typeface="Times New Roman"/>
            </a:endParaRPr>
          </a:p>
          <a:p>
            <a:pPr algn="ctr"/>
            <a:r>
              <a:rPr lang="ru-RU" sz="2400" b="1" i="1" dirty="0" smtClean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endParaRPr lang="ru-RU" sz="2400" dirty="0"/>
          </a:p>
        </p:txBody>
      </p:sp>
      <p:graphicFrame>
        <p:nvGraphicFramePr>
          <p:cNvPr id="31760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43504728"/>
              </p:ext>
            </p:extLst>
          </p:nvPr>
        </p:nvGraphicFramePr>
        <p:xfrm>
          <a:off x="2843808" y="2611832"/>
          <a:ext cx="2638425" cy="446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" name="Формула" r:id="rId3" imgW="1269720" imgH="215640" progId="Equation.3">
                  <p:embed/>
                </p:oleObj>
              </mc:Choice>
              <mc:Fallback>
                <p:oleObj name="Формула" r:id="rId3" imgW="126972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3808" y="2611832"/>
                        <a:ext cx="2638425" cy="4460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9900">
                                <a:alpha val="41000"/>
                              </a:srgbClr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61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57003002"/>
              </p:ext>
            </p:extLst>
          </p:nvPr>
        </p:nvGraphicFramePr>
        <p:xfrm>
          <a:off x="1907704" y="3187896"/>
          <a:ext cx="4932362" cy="420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" name="Формула" r:id="rId5" imgW="2374560" imgH="203040" progId="Equation.3">
                  <p:embed/>
                </p:oleObj>
              </mc:Choice>
              <mc:Fallback>
                <p:oleObj name="Формула" r:id="rId5" imgW="237456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7704" y="3187896"/>
                        <a:ext cx="4932362" cy="4206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9900">
                                <a:alpha val="41000"/>
                              </a:srgbClr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62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65197950"/>
              </p:ext>
            </p:extLst>
          </p:nvPr>
        </p:nvGraphicFramePr>
        <p:xfrm>
          <a:off x="2123728" y="3835968"/>
          <a:ext cx="3979862" cy="170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Формула" r:id="rId7" imgW="2095200" imgH="901440" progId="Equation.3">
                  <p:embed/>
                </p:oleObj>
              </mc:Choice>
              <mc:Fallback>
                <p:oleObj name="Формула" r:id="rId7" imgW="2095200" imgH="9014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3728" y="3835968"/>
                        <a:ext cx="3979862" cy="1708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9900">
                                <a:alpha val="41000"/>
                              </a:srgbClr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63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87635121"/>
              </p:ext>
            </p:extLst>
          </p:nvPr>
        </p:nvGraphicFramePr>
        <p:xfrm>
          <a:off x="3205163" y="5912790"/>
          <a:ext cx="2024062" cy="758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Формула" r:id="rId9" imgW="1079280" imgH="406080" progId="Equation.3">
                  <p:embed/>
                </p:oleObj>
              </mc:Choice>
              <mc:Fallback>
                <p:oleObj name="Формула" r:id="rId9" imgW="1079280" imgH="4060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5163" y="5912790"/>
                        <a:ext cx="2024062" cy="758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3366FF">
                                <a:alpha val="42000"/>
                              </a:srgbClr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Прямоугольник 9"/>
          <p:cNvSpPr/>
          <p:nvPr/>
        </p:nvSpPr>
        <p:spPr>
          <a:xfrm>
            <a:off x="200277" y="548680"/>
            <a:ext cx="867436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i="1" dirty="0" smtClean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Проверьте себя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514944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17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17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17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17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221</Words>
  <Application>Microsoft Office PowerPoint</Application>
  <PresentationFormat>Экран (4:3)</PresentationFormat>
  <Paragraphs>45</Paragraphs>
  <Slides>6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8" baseType="lpstr">
      <vt:lpstr>Тема Office</vt:lpstr>
      <vt:lpstr>Microsoft Equation 3.0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Таня</dc:creator>
  <cp:lastModifiedBy>Таня</cp:lastModifiedBy>
  <cp:revision>1</cp:revision>
  <dcterms:created xsi:type="dcterms:W3CDTF">2020-04-11T16:59:19Z</dcterms:created>
  <dcterms:modified xsi:type="dcterms:W3CDTF">2020-04-11T17:05:00Z</dcterms:modified>
</cp:coreProperties>
</file>