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59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852CD-5845-41D1-B935-1835452B1A84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9745F-1E71-4FF8-A382-6C5B5EE113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603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7C8CE1-E997-421B-B53A-BFE03E7236B8}" type="slidenum">
              <a:rPr lang="ru-RU"/>
              <a:pPr/>
              <a:t>2</a:t>
            </a:fld>
            <a:endParaRPr lang="ru-RU"/>
          </a:p>
        </p:txBody>
      </p:sp>
      <p:sp>
        <p:nvSpPr>
          <p:cNvPr id="138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Глава </a:t>
            </a:r>
            <a:r>
              <a:rPr lang="en-US"/>
              <a:t>III</a:t>
            </a:r>
            <a:r>
              <a:rPr lang="ru-RU"/>
              <a:t>, 9 класс.     9.2 Физика .           </a:t>
            </a:r>
            <a:r>
              <a:rPr lang="ru-RU" b="1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Задача  9.</a:t>
            </a:r>
            <a:r>
              <a:rPr lang="en-US" b="1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ru-RU" b="1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.34</a:t>
            </a:r>
          </a:p>
          <a:p>
            <a:r>
              <a:rPr lang="ru-RU"/>
              <a:t>Бродский И.Л., Видус А.М., Коротаев А.Б. Сборник текстовых задач по математике ля профильных классов. 7-11 классы/ Под ред. И.Л. Бродского. М.: АРКТИ, 2004. – 140с. </a:t>
            </a:r>
          </a:p>
          <a:p>
            <a:endParaRPr lang="ru-RU"/>
          </a:p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61DCD-609B-4E7D-9FB0-557657091216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0E92-1A93-480F-8D36-395CEF11C8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422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61DCD-609B-4E7D-9FB0-557657091216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0E92-1A93-480F-8D36-395CEF11C8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334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61DCD-609B-4E7D-9FB0-557657091216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0E92-1A93-480F-8D36-395CEF11C8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404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61DCD-609B-4E7D-9FB0-557657091216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0E92-1A93-480F-8D36-395CEF11C8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170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61DCD-609B-4E7D-9FB0-557657091216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0E92-1A93-480F-8D36-395CEF11C8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934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61DCD-609B-4E7D-9FB0-557657091216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0E92-1A93-480F-8D36-395CEF11C8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761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61DCD-609B-4E7D-9FB0-557657091216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0E92-1A93-480F-8D36-395CEF11C8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414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61DCD-609B-4E7D-9FB0-557657091216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0E92-1A93-480F-8D36-395CEF11C8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049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61DCD-609B-4E7D-9FB0-557657091216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0E92-1A93-480F-8D36-395CEF11C8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815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61DCD-609B-4E7D-9FB0-557657091216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0E92-1A93-480F-8D36-395CEF11C8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178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61DCD-609B-4E7D-9FB0-557657091216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0E92-1A93-480F-8D36-395CEF11C8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671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61DCD-609B-4E7D-9FB0-557657091216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20E92-1A93-480F-8D36-395CEF11C8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130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7"/>
          <p:cNvSpPr txBox="1">
            <a:spLocks noChangeArrowheads="1"/>
          </p:cNvSpPr>
          <p:nvPr/>
        </p:nvSpPr>
        <p:spPr bwMode="auto">
          <a:xfrm>
            <a:off x="21849" y="1916832"/>
            <a:ext cx="89154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 b="0" dirty="0" smtClean="0"/>
              <a:t>Катер </a:t>
            </a:r>
            <a:r>
              <a:rPr lang="ru-RU" sz="2800" b="0" dirty="0"/>
              <a:t>прошел 75 км по течению и столько же против течения. На весь путь он затратил  в 2 раза больше времени, чем ему понадобилось бы, чтобы пройти 80 км в стоячей воде. Какова скорость катера в стоячей воде, если скорость течения равна 5 км/ч?</a:t>
            </a:r>
          </a:p>
        </p:txBody>
      </p:sp>
    </p:spTree>
    <p:extLst>
      <p:ext uri="{BB962C8B-B14F-4D97-AF65-F5344CB8AC3E}">
        <p14:creationId xmlns:p14="http://schemas.microsoft.com/office/powerpoint/2010/main" val="195830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23" name="Text Box 107"/>
          <p:cNvSpPr txBox="1">
            <a:spLocks noChangeArrowheads="1"/>
          </p:cNvSpPr>
          <p:nvPr/>
        </p:nvSpPr>
        <p:spPr bwMode="auto">
          <a:xfrm>
            <a:off x="228600" y="152400"/>
            <a:ext cx="89154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b="0" dirty="0" smtClean="0"/>
              <a:t>Катер </a:t>
            </a:r>
            <a:r>
              <a:rPr lang="ru-RU" b="0" dirty="0"/>
              <a:t>прошел 75 км по течению и столько же против течения. На весь путь он затратил  в 2 раза больше времени, чем ему понадобилось бы, чтобы пройти 80 км в стоячей воде. Какова скорость катера в стоячей воде, если скорость течения равна 5 км/ч?</a:t>
            </a:r>
          </a:p>
        </p:txBody>
      </p:sp>
      <p:sp>
        <p:nvSpPr>
          <p:cNvPr id="137244" name="Text Box 28"/>
          <p:cNvSpPr txBox="1">
            <a:spLocks noChangeArrowheads="1"/>
          </p:cNvSpPr>
          <p:nvPr/>
        </p:nvSpPr>
        <p:spPr bwMode="auto">
          <a:xfrm>
            <a:off x="1784350" y="3548063"/>
            <a:ext cx="650875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х</a:t>
            </a:r>
            <a:r>
              <a:rPr lang="en-US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–</a:t>
            </a:r>
            <a:r>
              <a:rPr lang="ru-RU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</a:p>
        </p:txBody>
      </p:sp>
      <p:grpSp>
        <p:nvGrpSpPr>
          <p:cNvPr id="137245" name="Group 29"/>
          <p:cNvGrpSpPr>
            <a:grpSpLocks/>
          </p:cNvGrpSpPr>
          <p:nvPr/>
        </p:nvGrpSpPr>
        <p:grpSpPr bwMode="auto">
          <a:xfrm>
            <a:off x="457200" y="2247900"/>
            <a:ext cx="4572000" cy="1790700"/>
            <a:chOff x="288" y="1176"/>
            <a:chExt cx="2880" cy="1041"/>
          </a:xfrm>
        </p:grpSpPr>
        <p:sp>
          <p:nvSpPr>
            <p:cNvPr id="137246" name="Freeform 30"/>
            <p:cNvSpPr>
              <a:spLocks/>
            </p:cNvSpPr>
            <p:nvPr/>
          </p:nvSpPr>
          <p:spPr bwMode="auto">
            <a:xfrm>
              <a:off x="299" y="1176"/>
              <a:ext cx="2869" cy="1041"/>
            </a:xfrm>
            <a:custGeom>
              <a:avLst/>
              <a:gdLst>
                <a:gd name="T0" fmla="*/ 0 w 2869"/>
                <a:gd name="T1" fmla="*/ 0 h 1041"/>
                <a:gd name="T2" fmla="*/ 2848 w 2869"/>
                <a:gd name="T3" fmla="*/ 0 h 1041"/>
                <a:gd name="T4" fmla="*/ 2869 w 2869"/>
                <a:gd name="T5" fmla="*/ 1025 h 1041"/>
                <a:gd name="T6" fmla="*/ 0 w 2869"/>
                <a:gd name="T7" fmla="*/ 1041 h 1041"/>
                <a:gd name="T8" fmla="*/ 4 w 2869"/>
                <a:gd name="T9" fmla="*/ 4 h 1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69" h="1041">
                  <a:moveTo>
                    <a:pt x="0" y="0"/>
                  </a:moveTo>
                  <a:lnTo>
                    <a:pt x="2848" y="0"/>
                  </a:lnTo>
                  <a:lnTo>
                    <a:pt x="2869" y="1025"/>
                  </a:lnTo>
                  <a:lnTo>
                    <a:pt x="0" y="1041"/>
                  </a:lnTo>
                  <a:lnTo>
                    <a:pt x="4" y="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7247" name="Freeform 31"/>
            <p:cNvSpPr>
              <a:spLocks/>
            </p:cNvSpPr>
            <p:nvPr/>
          </p:nvSpPr>
          <p:spPr bwMode="auto">
            <a:xfrm>
              <a:off x="304" y="1505"/>
              <a:ext cx="2856" cy="17"/>
            </a:xfrm>
            <a:custGeom>
              <a:avLst/>
              <a:gdLst>
                <a:gd name="T0" fmla="*/ 0 w 2856"/>
                <a:gd name="T1" fmla="*/ 17 h 17"/>
                <a:gd name="T2" fmla="*/ 2856 w 2856"/>
                <a:gd name="T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56" h="17">
                  <a:moveTo>
                    <a:pt x="0" y="17"/>
                  </a:moveTo>
                  <a:lnTo>
                    <a:pt x="2856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7248" name="Freeform 32"/>
            <p:cNvSpPr>
              <a:spLocks/>
            </p:cNvSpPr>
            <p:nvPr/>
          </p:nvSpPr>
          <p:spPr bwMode="auto">
            <a:xfrm>
              <a:off x="304" y="1857"/>
              <a:ext cx="2856" cy="9"/>
            </a:xfrm>
            <a:custGeom>
              <a:avLst/>
              <a:gdLst>
                <a:gd name="T0" fmla="*/ 0 w 2856"/>
                <a:gd name="T1" fmla="*/ 9 h 9"/>
                <a:gd name="T2" fmla="*/ 2856 w 2856"/>
                <a:gd name="T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56" h="9">
                  <a:moveTo>
                    <a:pt x="0" y="9"/>
                  </a:moveTo>
                  <a:lnTo>
                    <a:pt x="2856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7249" name="Rectangle 33"/>
            <p:cNvSpPr>
              <a:spLocks noChangeArrowheads="1"/>
            </p:cNvSpPr>
            <p:nvPr/>
          </p:nvSpPr>
          <p:spPr bwMode="auto">
            <a:xfrm>
              <a:off x="304" y="1564"/>
              <a:ext cx="72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По. теч.</a:t>
              </a:r>
            </a:p>
          </p:txBody>
        </p:sp>
        <p:sp>
          <p:nvSpPr>
            <p:cNvPr id="137250" name="Rectangle 34"/>
            <p:cNvSpPr>
              <a:spLocks noChangeArrowheads="1"/>
            </p:cNvSpPr>
            <p:nvPr/>
          </p:nvSpPr>
          <p:spPr bwMode="auto">
            <a:xfrm>
              <a:off x="288" y="1948"/>
              <a:ext cx="76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Пр. теч. </a:t>
              </a:r>
            </a:p>
          </p:txBody>
        </p:sp>
      </p:grpSp>
      <p:grpSp>
        <p:nvGrpSpPr>
          <p:cNvPr id="137251" name="Group 35"/>
          <p:cNvGrpSpPr>
            <a:grpSpLocks/>
          </p:cNvGrpSpPr>
          <p:nvPr/>
        </p:nvGrpSpPr>
        <p:grpSpPr bwMode="auto">
          <a:xfrm>
            <a:off x="1600200" y="2247900"/>
            <a:ext cx="2019300" cy="1790700"/>
            <a:chOff x="864" y="1215"/>
            <a:chExt cx="1272" cy="1237"/>
          </a:xfrm>
        </p:grpSpPr>
        <p:sp>
          <p:nvSpPr>
            <p:cNvPr id="137252" name="Freeform 36"/>
            <p:cNvSpPr>
              <a:spLocks/>
            </p:cNvSpPr>
            <p:nvPr/>
          </p:nvSpPr>
          <p:spPr bwMode="auto">
            <a:xfrm>
              <a:off x="864" y="1215"/>
              <a:ext cx="2" cy="1237"/>
            </a:xfrm>
            <a:custGeom>
              <a:avLst/>
              <a:gdLst>
                <a:gd name="T0" fmla="*/ 0 w 2"/>
                <a:gd name="T1" fmla="*/ 0 h 1237"/>
                <a:gd name="T2" fmla="*/ 2 w 2"/>
                <a:gd name="T3" fmla="*/ 1237 h 1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1237">
                  <a:moveTo>
                    <a:pt x="0" y="0"/>
                  </a:moveTo>
                  <a:lnTo>
                    <a:pt x="2" y="1237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7253" name="Freeform 37"/>
            <p:cNvSpPr>
              <a:spLocks/>
            </p:cNvSpPr>
            <p:nvPr/>
          </p:nvSpPr>
          <p:spPr bwMode="auto">
            <a:xfrm>
              <a:off x="1584" y="1215"/>
              <a:ext cx="3" cy="1237"/>
            </a:xfrm>
            <a:custGeom>
              <a:avLst/>
              <a:gdLst>
                <a:gd name="T0" fmla="*/ 0 w 3"/>
                <a:gd name="T1" fmla="*/ 0 h 1237"/>
                <a:gd name="T2" fmla="*/ 3 w 3"/>
                <a:gd name="T3" fmla="*/ 1237 h 1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" h="1237">
                  <a:moveTo>
                    <a:pt x="0" y="0"/>
                  </a:moveTo>
                  <a:lnTo>
                    <a:pt x="3" y="1237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7254" name="Freeform 38"/>
            <p:cNvSpPr>
              <a:spLocks/>
            </p:cNvSpPr>
            <p:nvPr/>
          </p:nvSpPr>
          <p:spPr bwMode="auto">
            <a:xfrm>
              <a:off x="2122" y="1215"/>
              <a:ext cx="14" cy="1225"/>
            </a:xfrm>
            <a:custGeom>
              <a:avLst/>
              <a:gdLst>
                <a:gd name="T0" fmla="*/ 0 w 14"/>
                <a:gd name="T1" fmla="*/ 0 h 1225"/>
                <a:gd name="T2" fmla="*/ 14 w 14"/>
                <a:gd name="T3" fmla="*/ 1225 h 1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" h="1225">
                  <a:moveTo>
                    <a:pt x="0" y="0"/>
                  </a:moveTo>
                  <a:lnTo>
                    <a:pt x="14" y="1225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7255" name="Text Box 39"/>
          <p:cNvSpPr txBox="1">
            <a:spLocks noChangeArrowheads="1"/>
          </p:cNvSpPr>
          <p:nvPr/>
        </p:nvSpPr>
        <p:spPr bwMode="auto">
          <a:xfrm>
            <a:off x="2933700" y="3535363"/>
            <a:ext cx="4953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75</a:t>
            </a:r>
          </a:p>
        </p:txBody>
      </p:sp>
      <p:sp>
        <p:nvSpPr>
          <p:cNvPr id="137256" name="Text Box 40"/>
          <p:cNvSpPr txBox="1">
            <a:spLocks noChangeArrowheads="1"/>
          </p:cNvSpPr>
          <p:nvPr/>
        </p:nvSpPr>
        <p:spPr bwMode="auto">
          <a:xfrm>
            <a:off x="609600" y="1524000"/>
            <a:ext cx="24145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Пусть</a:t>
            </a:r>
            <a:r>
              <a:rPr lang="en-US" sz="36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v</a:t>
            </a:r>
            <a:r>
              <a:rPr lang="ru-RU" sz="2400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соб.</a:t>
            </a:r>
            <a:r>
              <a:rPr lang="en-US" sz="2400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= 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6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</a:t>
            </a:r>
            <a:endParaRPr lang="ru-RU" sz="3600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137257" name="Group 41"/>
          <p:cNvGrpSpPr>
            <a:grpSpLocks/>
          </p:cNvGrpSpPr>
          <p:nvPr/>
        </p:nvGrpSpPr>
        <p:grpSpPr bwMode="auto">
          <a:xfrm>
            <a:off x="1612900" y="2200275"/>
            <a:ext cx="1135063" cy="1152525"/>
            <a:chOff x="1008" y="1088"/>
            <a:chExt cx="715" cy="726"/>
          </a:xfrm>
        </p:grpSpPr>
        <p:sp>
          <p:nvSpPr>
            <p:cNvPr id="137258" name="Text Box 42"/>
            <p:cNvSpPr txBox="1">
              <a:spLocks noChangeArrowheads="1"/>
            </p:cNvSpPr>
            <p:nvPr/>
          </p:nvSpPr>
          <p:spPr bwMode="auto">
            <a:xfrm>
              <a:off x="1104" y="1545"/>
              <a:ext cx="415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х+5</a:t>
              </a:r>
            </a:p>
          </p:txBody>
        </p:sp>
        <p:grpSp>
          <p:nvGrpSpPr>
            <p:cNvPr id="137259" name="Group 43"/>
            <p:cNvGrpSpPr>
              <a:grpSpLocks/>
            </p:cNvGrpSpPr>
            <p:nvPr/>
          </p:nvGrpSpPr>
          <p:grpSpPr bwMode="auto">
            <a:xfrm>
              <a:off x="1008" y="1088"/>
              <a:ext cx="715" cy="404"/>
              <a:chOff x="1216" y="1192"/>
              <a:chExt cx="715" cy="404"/>
            </a:xfrm>
          </p:grpSpPr>
          <p:sp>
            <p:nvSpPr>
              <p:cNvPr id="137260" name="Rectangle 44"/>
              <p:cNvSpPr>
                <a:spLocks noChangeArrowheads="1"/>
              </p:cNvSpPr>
              <p:nvPr/>
            </p:nvSpPr>
            <p:spPr bwMode="auto">
              <a:xfrm>
                <a:off x="1216" y="1192"/>
                <a:ext cx="320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3600" i="1">
                    <a:solidFill>
                      <a:srgbClr val="C8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v,</a:t>
                </a:r>
                <a:endParaRPr lang="ru-RU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37261" name="Rectangle 45"/>
              <p:cNvSpPr>
                <a:spLocks noChangeArrowheads="1"/>
              </p:cNvSpPr>
              <p:nvPr/>
            </p:nvSpPr>
            <p:spPr bwMode="auto">
              <a:xfrm>
                <a:off x="1480" y="1312"/>
                <a:ext cx="45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>
                    <a:solidFill>
                      <a:srgbClr val="C8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км/ч</a:t>
                </a:r>
              </a:p>
            </p:txBody>
          </p:sp>
        </p:grpSp>
      </p:grpSp>
      <p:grpSp>
        <p:nvGrpSpPr>
          <p:cNvPr id="137262" name="Group 46"/>
          <p:cNvGrpSpPr>
            <a:grpSpLocks/>
          </p:cNvGrpSpPr>
          <p:nvPr/>
        </p:nvGrpSpPr>
        <p:grpSpPr bwMode="auto">
          <a:xfrm>
            <a:off x="2743200" y="2193925"/>
            <a:ext cx="877888" cy="1158875"/>
            <a:chOff x="1776" y="1103"/>
            <a:chExt cx="553" cy="730"/>
          </a:xfrm>
        </p:grpSpPr>
        <p:sp>
          <p:nvSpPr>
            <p:cNvPr id="137263" name="Text Box 47"/>
            <p:cNvSpPr txBox="1">
              <a:spLocks noChangeArrowheads="1"/>
            </p:cNvSpPr>
            <p:nvPr/>
          </p:nvSpPr>
          <p:spPr bwMode="auto">
            <a:xfrm>
              <a:off x="1898" y="1564"/>
              <a:ext cx="312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75</a:t>
              </a:r>
            </a:p>
          </p:txBody>
        </p:sp>
        <p:grpSp>
          <p:nvGrpSpPr>
            <p:cNvPr id="137264" name="Group 48"/>
            <p:cNvGrpSpPr>
              <a:grpSpLocks/>
            </p:cNvGrpSpPr>
            <p:nvPr/>
          </p:nvGrpSpPr>
          <p:grpSpPr bwMode="auto">
            <a:xfrm>
              <a:off x="1776" y="1103"/>
              <a:ext cx="553" cy="404"/>
              <a:chOff x="2608" y="1207"/>
              <a:chExt cx="553" cy="404"/>
            </a:xfrm>
          </p:grpSpPr>
          <p:sp>
            <p:nvSpPr>
              <p:cNvPr id="137265" name="Rectangle 49"/>
              <p:cNvSpPr>
                <a:spLocks noChangeArrowheads="1"/>
              </p:cNvSpPr>
              <p:nvPr/>
            </p:nvSpPr>
            <p:spPr bwMode="auto">
              <a:xfrm>
                <a:off x="2608" y="1207"/>
                <a:ext cx="316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600" i="1">
                    <a:solidFill>
                      <a:srgbClr val="C8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S</a:t>
                </a:r>
                <a:r>
                  <a:rPr lang="en-US" i="1">
                    <a:solidFill>
                      <a:srgbClr val="C8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,</a:t>
                </a:r>
                <a:endParaRPr lang="ru-RU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37266" name="Rectangle 50"/>
              <p:cNvSpPr>
                <a:spLocks noChangeArrowheads="1"/>
              </p:cNvSpPr>
              <p:nvPr/>
            </p:nvSpPr>
            <p:spPr bwMode="auto">
              <a:xfrm>
                <a:off x="2767" y="1342"/>
                <a:ext cx="39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C8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 </a:t>
                </a:r>
                <a:r>
                  <a:rPr lang="ru-RU">
                    <a:solidFill>
                      <a:srgbClr val="C8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 км</a:t>
                </a:r>
              </a:p>
            </p:txBody>
          </p:sp>
        </p:grpSp>
      </p:grpSp>
      <p:sp>
        <p:nvSpPr>
          <p:cNvPr id="137267" name="Text Box 51"/>
          <p:cNvSpPr txBox="1">
            <a:spLocks noChangeArrowheads="1"/>
          </p:cNvSpPr>
          <p:nvPr/>
        </p:nvSpPr>
        <p:spPr bwMode="auto">
          <a:xfrm>
            <a:off x="1752600" y="3175000"/>
            <a:ext cx="838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1400" b="0" u="sng">
                <a:solidFill>
                  <a:srgbClr val="FF66FF"/>
                </a:solidFill>
              </a:rPr>
              <a:t>справка</a:t>
            </a:r>
          </a:p>
        </p:txBody>
      </p:sp>
      <p:grpSp>
        <p:nvGrpSpPr>
          <p:cNvPr id="137268" name="Group 52"/>
          <p:cNvGrpSpPr>
            <a:grpSpLocks/>
          </p:cNvGrpSpPr>
          <p:nvPr/>
        </p:nvGrpSpPr>
        <p:grpSpPr bwMode="auto">
          <a:xfrm>
            <a:off x="304800" y="1219200"/>
            <a:ext cx="3886200" cy="952500"/>
            <a:chOff x="2736" y="912"/>
            <a:chExt cx="2448" cy="600"/>
          </a:xfrm>
        </p:grpSpPr>
        <p:sp>
          <p:nvSpPr>
            <p:cNvPr id="137269" name="AutoShape 53"/>
            <p:cNvSpPr>
              <a:spLocks noChangeArrowheads="1"/>
            </p:cNvSpPr>
            <p:nvPr/>
          </p:nvSpPr>
          <p:spPr bwMode="auto">
            <a:xfrm>
              <a:off x="2736" y="912"/>
              <a:ext cx="2448" cy="576"/>
            </a:xfrm>
            <a:prstGeom prst="wedgeRectCallout">
              <a:avLst>
                <a:gd name="adj1" fmla="val 6861"/>
                <a:gd name="adj2" fmla="val 139759"/>
              </a:avLst>
            </a:prstGeom>
            <a:gradFill rotWithShape="1">
              <a:gsLst>
                <a:gs pos="0">
                  <a:srgbClr val="33CCFF">
                    <a:alpha val="94000"/>
                  </a:srgbClr>
                </a:gs>
                <a:gs pos="50000">
                  <a:srgbClr val="66FFFF">
                    <a:alpha val="94000"/>
                  </a:srgbClr>
                </a:gs>
                <a:gs pos="100000">
                  <a:srgbClr val="33CCFF">
                    <a:alpha val="94000"/>
                  </a:srgbClr>
                </a:gs>
              </a:gsLst>
              <a:lin ang="189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sz="1800" b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Чтобы найти скорость по течению</a:t>
              </a:r>
              <a:r>
                <a:rPr lang="ru-RU" sz="1800" b="0"/>
                <a:t> надо к собственной скорости прибавить скорость течения</a:t>
              </a:r>
            </a:p>
          </p:txBody>
        </p:sp>
        <p:grpSp>
          <p:nvGrpSpPr>
            <p:cNvPr id="137270" name="Group 54"/>
            <p:cNvGrpSpPr>
              <a:grpSpLocks/>
            </p:cNvGrpSpPr>
            <p:nvPr/>
          </p:nvGrpSpPr>
          <p:grpSpPr bwMode="auto">
            <a:xfrm>
              <a:off x="4944" y="1185"/>
              <a:ext cx="239" cy="327"/>
              <a:chOff x="4792" y="2064"/>
              <a:chExt cx="239" cy="327"/>
            </a:xfrm>
          </p:grpSpPr>
          <p:sp>
            <p:nvSpPr>
              <p:cNvPr id="137271" name="AutoShape 55"/>
              <p:cNvSpPr>
                <a:spLocks noChangeArrowheads="1"/>
              </p:cNvSpPr>
              <p:nvPr/>
            </p:nvSpPr>
            <p:spPr bwMode="auto">
              <a:xfrm>
                <a:off x="4848" y="2185"/>
                <a:ext cx="144" cy="144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7272" name="Text Box 56"/>
              <p:cNvSpPr txBox="1">
                <a:spLocks noChangeArrowheads="1"/>
              </p:cNvSpPr>
              <p:nvPr/>
            </p:nvSpPr>
            <p:spPr bwMode="auto">
              <a:xfrm>
                <a:off x="4792" y="2064"/>
                <a:ext cx="239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80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sym typeface="Symbol" pitchFamily="18" charset="2"/>
                  </a:rPr>
                  <a:t></a:t>
                </a:r>
              </a:p>
            </p:txBody>
          </p:sp>
        </p:grpSp>
      </p:grpSp>
      <p:sp>
        <p:nvSpPr>
          <p:cNvPr id="137273" name="Text Box 57"/>
          <p:cNvSpPr txBox="1">
            <a:spLocks noChangeArrowheads="1"/>
          </p:cNvSpPr>
          <p:nvPr/>
        </p:nvSpPr>
        <p:spPr bwMode="auto">
          <a:xfrm>
            <a:off x="1752600" y="3797300"/>
            <a:ext cx="838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1400" b="0" u="sng">
                <a:solidFill>
                  <a:srgbClr val="FF66FF"/>
                </a:solidFill>
              </a:rPr>
              <a:t>справка</a:t>
            </a:r>
          </a:p>
        </p:txBody>
      </p:sp>
      <p:sp>
        <p:nvSpPr>
          <p:cNvPr id="137279" name="Freeform 63"/>
          <p:cNvSpPr>
            <a:spLocks/>
          </p:cNvSpPr>
          <p:nvPr/>
        </p:nvSpPr>
        <p:spPr bwMode="auto">
          <a:xfrm>
            <a:off x="139700" y="800100"/>
            <a:ext cx="8242300" cy="622300"/>
          </a:xfrm>
          <a:custGeom>
            <a:avLst/>
            <a:gdLst>
              <a:gd name="T0" fmla="*/ 5148 w 5192"/>
              <a:gd name="T1" fmla="*/ 24 h 392"/>
              <a:gd name="T2" fmla="*/ 5192 w 5192"/>
              <a:gd name="T3" fmla="*/ 216 h 392"/>
              <a:gd name="T4" fmla="*/ 1072 w 5192"/>
              <a:gd name="T5" fmla="*/ 200 h 392"/>
              <a:gd name="T6" fmla="*/ 1168 w 5192"/>
              <a:gd name="T7" fmla="*/ 392 h 392"/>
              <a:gd name="T8" fmla="*/ 128 w 5192"/>
              <a:gd name="T9" fmla="*/ 392 h 392"/>
              <a:gd name="T10" fmla="*/ 0 w 5192"/>
              <a:gd name="T11" fmla="*/ 200 h 392"/>
              <a:gd name="T12" fmla="*/ 3113 w 5192"/>
              <a:gd name="T13" fmla="*/ 208 h 392"/>
              <a:gd name="T14" fmla="*/ 3048 w 5192"/>
              <a:gd name="T15" fmla="*/ 0 h 392"/>
              <a:gd name="T16" fmla="*/ 5148 w 5192"/>
              <a:gd name="T17" fmla="*/ 24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192" h="392">
                <a:moveTo>
                  <a:pt x="5148" y="24"/>
                </a:moveTo>
                <a:lnTo>
                  <a:pt x="5192" y="216"/>
                </a:lnTo>
                <a:lnTo>
                  <a:pt x="1072" y="200"/>
                </a:lnTo>
                <a:lnTo>
                  <a:pt x="1168" y="392"/>
                </a:lnTo>
                <a:lnTo>
                  <a:pt x="128" y="392"/>
                </a:lnTo>
                <a:lnTo>
                  <a:pt x="0" y="200"/>
                </a:lnTo>
                <a:lnTo>
                  <a:pt x="3113" y="208"/>
                </a:lnTo>
                <a:lnTo>
                  <a:pt x="3048" y="0"/>
                </a:lnTo>
                <a:lnTo>
                  <a:pt x="5148" y="24"/>
                </a:lnTo>
                <a:close/>
              </a:path>
            </a:pathLst>
          </a:custGeom>
          <a:gradFill rotWithShape="1">
            <a:gsLst>
              <a:gs pos="0">
                <a:srgbClr val="FF99FF">
                  <a:alpha val="17999"/>
                </a:srgbClr>
              </a:gs>
              <a:gs pos="50000">
                <a:srgbClr val="FF0000">
                  <a:alpha val="31000"/>
                </a:srgbClr>
              </a:gs>
              <a:gs pos="100000">
                <a:srgbClr val="FF99FF">
                  <a:alpha val="17999"/>
                </a:srgbClr>
              </a:gs>
            </a:gsLst>
            <a:lin ang="18900000" scaled="1"/>
          </a:gradFill>
          <a:ln w="9525">
            <a:solidFill>
              <a:srgbClr val="FF0000">
                <a:alpha val="17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7280" name="Text Box 64"/>
          <p:cNvSpPr txBox="1">
            <a:spLocks noChangeArrowheads="1"/>
          </p:cNvSpPr>
          <p:nvPr/>
        </p:nvSpPr>
        <p:spPr bwMode="auto">
          <a:xfrm>
            <a:off x="5410200" y="660400"/>
            <a:ext cx="3192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1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Это условие поможет ввести  х …</a:t>
            </a:r>
          </a:p>
        </p:txBody>
      </p:sp>
      <p:grpSp>
        <p:nvGrpSpPr>
          <p:cNvPr id="137281" name="Group 65"/>
          <p:cNvGrpSpPr>
            <a:grpSpLocks/>
          </p:cNvGrpSpPr>
          <p:nvPr/>
        </p:nvGrpSpPr>
        <p:grpSpPr bwMode="auto">
          <a:xfrm>
            <a:off x="4267200" y="1371600"/>
            <a:ext cx="2971800" cy="1285875"/>
            <a:chOff x="3408" y="288"/>
            <a:chExt cx="1872" cy="810"/>
          </a:xfrm>
        </p:grpSpPr>
        <p:sp>
          <p:nvSpPr>
            <p:cNvPr id="137282" name="AutoShape 66"/>
            <p:cNvSpPr>
              <a:spLocks noChangeArrowheads="1"/>
            </p:cNvSpPr>
            <p:nvPr/>
          </p:nvSpPr>
          <p:spPr bwMode="auto">
            <a:xfrm>
              <a:off x="3408" y="288"/>
              <a:ext cx="1872" cy="768"/>
            </a:xfrm>
            <a:prstGeom prst="wedgeRectCallout">
              <a:avLst>
                <a:gd name="adj1" fmla="val -32907"/>
                <a:gd name="adj2" fmla="val 76694"/>
              </a:avLst>
            </a:prstGeom>
            <a:solidFill>
              <a:srgbClr val="33CCFF">
                <a:alpha val="75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sz="1800" b="0"/>
                <a:t>Чтобы найти время надо расстояние разделить на</a:t>
              </a:r>
            </a:p>
            <a:p>
              <a:endParaRPr lang="ru-RU" sz="800" b="0"/>
            </a:p>
            <a:p>
              <a:r>
                <a:rPr lang="ru-RU" sz="1800" b="0"/>
                <a:t>скорость</a:t>
              </a:r>
            </a:p>
          </p:txBody>
        </p:sp>
        <p:grpSp>
          <p:nvGrpSpPr>
            <p:cNvPr id="137283" name="Group 67"/>
            <p:cNvGrpSpPr>
              <a:grpSpLocks/>
            </p:cNvGrpSpPr>
            <p:nvPr/>
          </p:nvGrpSpPr>
          <p:grpSpPr bwMode="auto">
            <a:xfrm>
              <a:off x="5040" y="760"/>
              <a:ext cx="239" cy="327"/>
              <a:chOff x="4792" y="2064"/>
              <a:chExt cx="239" cy="327"/>
            </a:xfrm>
          </p:grpSpPr>
          <p:sp>
            <p:nvSpPr>
              <p:cNvPr id="137284" name="AutoShape 68"/>
              <p:cNvSpPr>
                <a:spLocks noChangeArrowheads="1"/>
              </p:cNvSpPr>
              <p:nvPr/>
            </p:nvSpPr>
            <p:spPr bwMode="auto">
              <a:xfrm>
                <a:off x="4848" y="2185"/>
                <a:ext cx="144" cy="144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7285" name="Text Box 69"/>
              <p:cNvSpPr txBox="1">
                <a:spLocks noChangeArrowheads="1"/>
              </p:cNvSpPr>
              <p:nvPr/>
            </p:nvSpPr>
            <p:spPr bwMode="auto">
              <a:xfrm>
                <a:off x="4792" y="2064"/>
                <a:ext cx="239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80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sym typeface="Symbol" pitchFamily="18" charset="2"/>
                  </a:rPr>
                  <a:t></a:t>
                </a:r>
              </a:p>
            </p:txBody>
          </p:sp>
        </p:grpSp>
        <p:grpSp>
          <p:nvGrpSpPr>
            <p:cNvPr id="137286" name="Group 70"/>
            <p:cNvGrpSpPr>
              <a:grpSpLocks/>
            </p:cNvGrpSpPr>
            <p:nvPr/>
          </p:nvGrpSpPr>
          <p:grpSpPr bwMode="auto">
            <a:xfrm>
              <a:off x="4160" y="552"/>
              <a:ext cx="609" cy="546"/>
              <a:chOff x="3360" y="2640"/>
              <a:chExt cx="609" cy="546"/>
            </a:xfrm>
          </p:grpSpPr>
          <p:sp>
            <p:nvSpPr>
              <p:cNvPr id="137287" name="Rectangle 7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440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t = </a:t>
                </a:r>
                <a:endParaRPr lang="ru-RU" sz="30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37288" name="Rectangle 72"/>
              <p:cNvSpPr>
                <a:spLocks noChangeArrowheads="1"/>
              </p:cNvSpPr>
              <p:nvPr/>
            </p:nvSpPr>
            <p:spPr bwMode="auto">
              <a:xfrm>
                <a:off x="3720" y="2640"/>
                <a:ext cx="249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S</a:t>
                </a:r>
                <a:endParaRPr lang="ru-RU" sz="30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37289" name="Line 73"/>
              <p:cNvSpPr>
                <a:spLocks noChangeShapeType="1"/>
              </p:cNvSpPr>
              <p:nvPr/>
            </p:nvSpPr>
            <p:spPr bwMode="auto">
              <a:xfrm>
                <a:off x="3744" y="2928"/>
                <a:ext cx="192" cy="1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7290" name="Rectangle 74"/>
              <p:cNvSpPr>
                <a:spLocks noChangeArrowheads="1"/>
              </p:cNvSpPr>
              <p:nvPr/>
            </p:nvSpPr>
            <p:spPr bwMode="auto">
              <a:xfrm>
                <a:off x="3728" y="2840"/>
                <a:ext cx="223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000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v</a:t>
                </a:r>
                <a:endParaRPr lang="ru-RU" sz="30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37291" name="Group 75"/>
          <p:cNvGrpSpPr>
            <a:grpSpLocks/>
          </p:cNvGrpSpPr>
          <p:nvPr/>
        </p:nvGrpSpPr>
        <p:grpSpPr bwMode="auto">
          <a:xfrm>
            <a:off x="3810000" y="2768600"/>
            <a:ext cx="736600" cy="730250"/>
            <a:chOff x="3552" y="2592"/>
            <a:chExt cx="464" cy="460"/>
          </a:xfrm>
        </p:grpSpPr>
        <p:sp>
          <p:nvSpPr>
            <p:cNvPr id="137292" name="Text Box 76"/>
            <p:cNvSpPr txBox="1">
              <a:spLocks noChangeArrowheads="1"/>
            </p:cNvSpPr>
            <p:nvPr/>
          </p:nvSpPr>
          <p:spPr bwMode="auto">
            <a:xfrm>
              <a:off x="3632" y="2592"/>
              <a:ext cx="312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75</a:t>
              </a:r>
            </a:p>
          </p:txBody>
        </p:sp>
        <p:sp>
          <p:nvSpPr>
            <p:cNvPr id="137293" name="Freeform 77"/>
            <p:cNvSpPr>
              <a:spLocks/>
            </p:cNvSpPr>
            <p:nvPr/>
          </p:nvSpPr>
          <p:spPr bwMode="auto">
            <a:xfrm>
              <a:off x="3608" y="2831"/>
              <a:ext cx="384" cy="1"/>
            </a:xfrm>
            <a:custGeom>
              <a:avLst/>
              <a:gdLst>
                <a:gd name="T0" fmla="*/ 0 w 384"/>
                <a:gd name="T1" fmla="*/ 0 h 1"/>
                <a:gd name="T2" fmla="*/ 384 w 384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84" h="1">
                  <a:moveTo>
                    <a:pt x="0" y="0"/>
                  </a:moveTo>
                  <a:lnTo>
                    <a:pt x="384" y="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7294" name="Text Box 78"/>
            <p:cNvSpPr txBox="1">
              <a:spLocks noChangeArrowheads="1"/>
            </p:cNvSpPr>
            <p:nvPr/>
          </p:nvSpPr>
          <p:spPr bwMode="auto">
            <a:xfrm>
              <a:off x="3552" y="2783"/>
              <a:ext cx="464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х+5</a:t>
              </a:r>
            </a:p>
          </p:txBody>
        </p:sp>
      </p:grpSp>
      <p:grpSp>
        <p:nvGrpSpPr>
          <p:cNvPr id="137295" name="Group 79"/>
          <p:cNvGrpSpPr>
            <a:grpSpLocks/>
          </p:cNvGrpSpPr>
          <p:nvPr/>
        </p:nvGrpSpPr>
        <p:grpSpPr bwMode="auto">
          <a:xfrm>
            <a:off x="3810000" y="2209800"/>
            <a:ext cx="738188" cy="641350"/>
            <a:chOff x="3664" y="1245"/>
            <a:chExt cx="465" cy="404"/>
          </a:xfrm>
        </p:grpSpPr>
        <p:sp>
          <p:nvSpPr>
            <p:cNvPr id="137296" name="Rectangle 80"/>
            <p:cNvSpPr>
              <a:spLocks noChangeArrowheads="1"/>
            </p:cNvSpPr>
            <p:nvPr/>
          </p:nvSpPr>
          <p:spPr bwMode="auto">
            <a:xfrm>
              <a:off x="3664" y="1245"/>
              <a:ext cx="26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i="1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t,</a:t>
              </a:r>
              <a:endParaRPr lang="ru-RU">
                <a:solidFill>
                  <a:srgbClr val="C8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37297" name="Rectangle 81"/>
            <p:cNvSpPr>
              <a:spLocks noChangeArrowheads="1"/>
            </p:cNvSpPr>
            <p:nvPr/>
          </p:nvSpPr>
          <p:spPr bwMode="auto">
            <a:xfrm>
              <a:off x="3920" y="1368"/>
              <a:ext cx="20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ч</a:t>
              </a:r>
            </a:p>
          </p:txBody>
        </p:sp>
      </p:grpSp>
      <p:sp>
        <p:nvSpPr>
          <p:cNvPr id="137298" name="Text Box 82"/>
          <p:cNvSpPr txBox="1">
            <a:spLocks noChangeArrowheads="1"/>
          </p:cNvSpPr>
          <p:nvPr/>
        </p:nvSpPr>
        <p:spPr bwMode="auto">
          <a:xfrm>
            <a:off x="4483100" y="3162300"/>
            <a:ext cx="838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1400" b="0" u="sng">
                <a:solidFill>
                  <a:srgbClr val="FF66FF"/>
                </a:solidFill>
              </a:rPr>
              <a:t>справка</a:t>
            </a:r>
          </a:p>
        </p:txBody>
      </p:sp>
      <p:grpSp>
        <p:nvGrpSpPr>
          <p:cNvPr id="137299" name="Group 83"/>
          <p:cNvGrpSpPr>
            <a:grpSpLocks/>
          </p:cNvGrpSpPr>
          <p:nvPr/>
        </p:nvGrpSpPr>
        <p:grpSpPr bwMode="auto">
          <a:xfrm>
            <a:off x="3835400" y="3365500"/>
            <a:ext cx="728663" cy="730250"/>
            <a:chOff x="3552" y="2592"/>
            <a:chExt cx="459" cy="460"/>
          </a:xfrm>
        </p:grpSpPr>
        <p:sp>
          <p:nvSpPr>
            <p:cNvPr id="137300" name="Text Box 84"/>
            <p:cNvSpPr txBox="1">
              <a:spLocks noChangeArrowheads="1"/>
            </p:cNvSpPr>
            <p:nvPr/>
          </p:nvSpPr>
          <p:spPr bwMode="auto">
            <a:xfrm>
              <a:off x="3632" y="2592"/>
              <a:ext cx="312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75</a:t>
              </a:r>
              <a:endParaRPr lang="ru-RU" sz="22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7301" name="Freeform 85"/>
            <p:cNvSpPr>
              <a:spLocks/>
            </p:cNvSpPr>
            <p:nvPr/>
          </p:nvSpPr>
          <p:spPr bwMode="auto">
            <a:xfrm>
              <a:off x="3608" y="2831"/>
              <a:ext cx="384" cy="1"/>
            </a:xfrm>
            <a:custGeom>
              <a:avLst/>
              <a:gdLst>
                <a:gd name="T0" fmla="*/ 0 w 384"/>
                <a:gd name="T1" fmla="*/ 0 h 1"/>
                <a:gd name="T2" fmla="*/ 384 w 384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84" h="1">
                  <a:moveTo>
                    <a:pt x="0" y="0"/>
                  </a:moveTo>
                  <a:lnTo>
                    <a:pt x="384" y="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7302" name="Text Box 86"/>
            <p:cNvSpPr txBox="1">
              <a:spLocks noChangeArrowheads="1"/>
            </p:cNvSpPr>
            <p:nvPr/>
          </p:nvSpPr>
          <p:spPr bwMode="auto">
            <a:xfrm>
              <a:off x="3552" y="2783"/>
              <a:ext cx="459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х–5</a:t>
              </a:r>
            </a:p>
          </p:txBody>
        </p:sp>
      </p:grpSp>
      <p:sp>
        <p:nvSpPr>
          <p:cNvPr id="137313" name="AutoShape 97"/>
          <p:cNvSpPr>
            <a:spLocks/>
          </p:cNvSpPr>
          <p:nvPr/>
        </p:nvSpPr>
        <p:spPr bwMode="auto">
          <a:xfrm>
            <a:off x="5105400" y="2743200"/>
            <a:ext cx="228600" cy="1295400"/>
          </a:xfrm>
          <a:prstGeom prst="righ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37342" name="Group 126"/>
          <p:cNvGrpSpPr>
            <a:grpSpLocks/>
          </p:cNvGrpSpPr>
          <p:nvPr/>
        </p:nvGrpSpPr>
        <p:grpSpPr bwMode="auto">
          <a:xfrm>
            <a:off x="457200" y="4010025"/>
            <a:ext cx="4584700" cy="730250"/>
            <a:chOff x="288" y="2526"/>
            <a:chExt cx="2888" cy="460"/>
          </a:xfrm>
        </p:grpSpPr>
        <p:sp>
          <p:nvSpPr>
            <p:cNvPr id="137326" name="Freeform 110"/>
            <p:cNvSpPr>
              <a:spLocks/>
            </p:cNvSpPr>
            <p:nvPr/>
          </p:nvSpPr>
          <p:spPr bwMode="auto">
            <a:xfrm>
              <a:off x="1728" y="2544"/>
              <a:ext cx="3" cy="414"/>
            </a:xfrm>
            <a:custGeom>
              <a:avLst/>
              <a:gdLst>
                <a:gd name="T0" fmla="*/ 0 w 3"/>
                <a:gd name="T1" fmla="*/ 0 h 414"/>
                <a:gd name="T2" fmla="*/ 3 w 3"/>
                <a:gd name="T3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" h="414">
                  <a:moveTo>
                    <a:pt x="0" y="0"/>
                  </a:moveTo>
                  <a:lnTo>
                    <a:pt x="3" y="41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37341" name="Group 125"/>
            <p:cNvGrpSpPr>
              <a:grpSpLocks/>
            </p:cNvGrpSpPr>
            <p:nvPr/>
          </p:nvGrpSpPr>
          <p:grpSpPr bwMode="auto">
            <a:xfrm>
              <a:off x="288" y="2526"/>
              <a:ext cx="2888" cy="460"/>
              <a:chOff x="288" y="2526"/>
              <a:chExt cx="2888" cy="460"/>
            </a:xfrm>
          </p:grpSpPr>
          <p:sp>
            <p:nvSpPr>
              <p:cNvPr id="137324" name="Freeform 108"/>
              <p:cNvSpPr>
                <a:spLocks/>
              </p:cNvSpPr>
              <p:nvPr/>
            </p:nvSpPr>
            <p:spPr bwMode="auto">
              <a:xfrm>
                <a:off x="300" y="2526"/>
                <a:ext cx="2876" cy="444"/>
              </a:xfrm>
              <a:custGeom>
                <a:avLst/>
                <a:gdLst>
                  <a:gd name="T0" fmla="*/ 0 w 2876"/>
                  <a:gd name="T1" fmla="*/ 18 h 444"/>
                  <a:gd name="T2" fmla="*/ 3 w 2876"/>
                  <a:gd name="T3" fmla="*/ 444 h 444"/>
                  <a:gd name="T4" fmla="*/ 2876 w 2876"/>
                  <a:gd name="T5" fmla="*/ 434 h 444"/>
                  <a:gd name="T6" fmla="*/ 2868 w 2876"/>
                  <a:gd name="T7" fmla="*/ 0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76" h="444">
                    <a:moveTo>
                      <a:pt x="0" y="18"/>
                    </a:moveTo>
                    <a:lnTo>
                      <a:pt x="3" y="444"/>
                    </a:lnTo>
                    <a:lnTo>
                      <a:pt x="2876" y="434"/>
                    </a:lnTo>
                    <a:lnTo>
                      <a:pt x="2868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7325" name="Freeform 109"/>
              <p:cNvSpPr>
                <a:spLocks/>
              </p:cNvSpPr>
              <p:nvPr/>
            </p:nvSpPr>
            <p:spPr bwMode="auto">
              <a:xfrm>
                <a:off x="1005" y="2544"/>
                <a:ext cx="3" cy="423"/>
              </a:xfrm>
              <a:custGeom>
                <a:avLst/>
                <a:gdLst>
                  <a:gd name="T0" fmla="*/ 3 w 3"/>
                  <a:gd name="T1" fmla="*/ 0 h 423"/>
                  <a:gd name="T2" fmla="*/ 0 w 3"/>
                  <a:gd name="T3" fmla="*/ 423 h 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423">
                    <a:moveTo>
                      <a:pt x="3" y="0"/>
                    </a:moveTo>
                    <a:lnTo>
                      <a:pt x="0" y="423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7327" name="Freeform 111"/>
              <p:cNvSpPr>
                <a:spLocks/>
              </p:cNvSpPr>
              <p:nvPr/>
            </p:nvSpPr>
            <p:spPr bwMode="auto">
              <a:xfrm>
                <a:off x="2280" y="2544"/>
                <a:ext cx="3" cy="414"/>
              </a:xfrm>
              <a:custGeom>
                <a:avLst/>
                <a:gdLst>
                  <a:gd name="T0" fmla="*/ 0 w 3"/>
                  <a:gd name="T1" fmla="*/ 0 h 414"/>
                  <a:gd name="T2" fmla="*/ 3 w 3"/>
                  <a:gd name="T3" fmla="*/ 414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414">
                    <a:moveTo>
                      <a:pt x="0" y="0"/>
                    </a:moveTo>
                    <a:lnTo>
                      <a:pt x="3" y="41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7333" name="Rectangle 117"/>
              <p:cNvSpPr>
                <a:spLocks noChangeArrowheads="1"/>
              </p:cNvSpPr>
              <p:nvPr/>
            </p:nvSpPr>
            <p:spPr bwMode="auto">
              <a:xfrm>
                <a:off x="288" y="2544"/>
                <a:ext cx="61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>
                    <a:solidFill>
                      <a:srgbClr val="C8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По </a:t>
                </a:r>
              </a:p>
              <a:p>
                <a:r>
                  <a:rPr lang="ru-RU">
                    <a:solidFill>
                      <a:srgbClr val="C8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озеру </a:t>
                </a:r>
              </a:p>
            </p:txBody>
          </p:sp>
        </p:grpSp>
      </p:grpSp>
      <p:sp>
        <p:nvSpPr>
          <p:cNvPr id="137334" name="Text Box 118"/>
          <p:cNvSpPr txBox="1">
            <a:spLocks noChangeArrowheads="1"/>
          </p:cNvSpPr>
          <p:nvPr/>
        </p:nvSpPr>
        <p:spPr bwMode="auto">
          <a:xfrm>
            <a:off x="1981200" y="4191000"/>
            <a:ext cx="33972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х</a:t>
            </a:r>
          </a:p>
        </p:txBody>
      </p:sp>
      <p:sp>
        <p:nvSpPr>
          <p:cNvPr id="137335" name="Text Box 119"/>
          <p:cNvSpPr txBox="1">
            <a:spLocks noChangeArrowheads="1"/>
          </p:cNvSpPr>
          <p:nvPr/>
        </p:nvSpPr>
        <p:spPr bwMode="auto">
          <a:xfrm>
            <a:off x="2933700" y="4152900"/>
            <a:ext cx="4953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80</a:t>
            </a:r>
          </a:p>
        </p:txBody>
      </p:sp>
      <p:grpSp>
        <p:nvGrpSpPr>
          <p:cNvPr id="137340" name="Group 124"/>
          <p:cNvGrpSpPr>
            <a:grpSpLocks/>
          </p:cNvGrpSpPr>
          <p:nvPr/>
        </p:nvGrpSpPr>
        <p:grpSpPr bwMode="auto">
          <a:xfrm>
            <a:off x="3975100" y="4000500"/>
            <a:ext cx="495300" cy="717550"/>
            <a:chOff x="2504" y="2520"/>
            <a:chExt cx="312" cy="452"/>
          </a:xfrm>
        </p:grpSpPr>
        <p:sp>
          <p:nvSpPr>
            <p:cNvPr id="137337" name="Text Box 121"/>
            <p:cNvSpPr txBox="1">
              <a:spLocks noChangeArrowheads="1"/>
            </p:cNvSpPr>
            <p:nvPr/>
          </p:nvSpPr>
          <p:spPr bwMode="auto">
            <a:xfrm>
              <a:off x="2504" y="2520"/>
              <a:ext cx="312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80</a:t>
              </a:r>
            </a:p>
          </p:txBody>
        </p:sp>
        <p:sp>
          <p:nvSpPr>
            <p:cNvPr id="137338" name="Freeform 122"/>
            <p:cNvSpPr>
              <a:spLocks/>
            </p:cNvSpPr>
            <p:nvPr/>
          </p:nvSpPr>
          <p:spPr bwMode="auto">
            <a:xfrm>
              <a:off x="2552" y="2759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7339" name="Text Box 123"/>
            <p:cNvSpPr txBox="1">
              <a:spLocks noChangeArrowheads="1"/>
            </p:cNvSpPr>
            <p:nvPr/>
          </p:nvSpPr>
          <p:spPr bwMode="auto">
            <a:xfrm>
              <a:off x="2530" y="2703"/>
              <a:ext cx="214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х</a:t>
              </a:r>
            </a:p>
          </p:txBody>
        </p:sp>
      </p:grpSp>
      <p:grpSp>
        <p:nvGrpSpPr>
          <p:cNvPr id="137349" name="Group 133"/>
          <p:cNvGrpSpPr>
            <a:grpSpLocks/>
          </p:cNvGrpSpPr>
          <p:nvPr/>
        </p:nvGrpSpPr>
        <p:grpSpPr bwMode="auto">
          <a:xfrm>
            <a:off x="4635500" y="3048000"/>
            <a:ext cx="2882900" cy="1371600"/>
            <a:chOff x="2920" y="1920"/>
            <a:chExt cx="1816" cy="864"/>
          </a:xfrm>
        </p:grpSpPr>
        <p:sp>
          <p:nvSpPr>
            <p:cNvPr id="137345" name="Freeform 129"/>
            <p:cNvSpPr>
              <a:spLocks/>
            </p:cNvSpPr>
            <p:nvPr/>
          </p:nvSpPr>
          <p:spPr bwMode="auto">
            <a:xfrm>
              <a:off x="2920" y="2064"/>
              <a:ext cx="1816" cy="720"/>
            </a:xfrm>
            <a:custGeom>
              <a:avLst/>
              <a:gdLst>
                <a:gd name="T0" fmla="*/ 1625 w 1816"/>
                <a:gd name="T1" fmla="*/ 0 h 720"/>
                <a:gd name="T2" fmla="*/ 1816 w 1816"/>
                <a:gd name="T3" fmla="*/ 0 h 720"/>
                <a:gd name="T4" fmla="*/ 1816 w 1816"/>
                <a:gd name="T5" fmla="*/ 720 h 720"/>
                <a:gd name="T6" fmla="*/ 0 w 1816"/>
                <a:gd name="T7" fmla="*/ 704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16" h="720">
                  <a:moveTo>
                    <a:pt x="1625" y="0"/>
                  </a:moveTo>
                  <a:lnTo>
                    <a:pt x="1816" y="0"/>
                  </a:lnTo>
                  <a:lnTo>
                    <a:pt x="1816" y="720"/>
                  </a:lnTo>
                  <a:lnTo>
                    <a:pt x="0" y="704"/>
                  </a:ln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37346" name="Group 130"/>
            <p:cNvGrpSpPr>
              <a:grpSpLocks/>
            </p:cNvGrpSpPr>
            <p:nvPr/>
          </p:nvGrpSpPr>
          <p:grpSpPr bwMode="auto">
            <a:xfrm>
              <a:off x="3360" y="1920"/>
              <a:ext cx="1200" cy="341"/>
              <a:chOff x="4032" y="2443"/>
              <a:chExt cx="1200" cy="341"/>
            </a:xfrm>
          </p:grpSpPr>
          <p:sp>
            <p:nvSpPr>
              <p:cNvPr id="137347" name="Rectangle 131"/>
              <p:cNvSpPr>
                <a:spLocks noChangeArrowheads="1"/>
              </p:cNvSpPr>
              <p:nvPr/>
            </p:nvSpPr>
            <p:spPr bwMode="auto">
              <a:xfrm rot="29967">
                <a:off x="4032" y="2496"/>
                <a:ext cx="909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200">
                    <a:solidFill>
                      <a:srgbClr val="0000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в 2 раза </a:t>
                </a:r>
              </a:p>
            </p:txBody>
          </p:sp>
          <p:sp>
            <p:nvSpPr>
              <p:cNvPr id="137348" name="Oval 132"/>
              <p:cNvSpPr>
                <a:spLocks noChangeArrowheads="1"/>
              </p:cNvSpPr>
              <p:nvPr/>
            </p:nvSpPr>
            <p:spPr bwMode="auto">
              <a:xfrm rot="222229">
                <a:off x="4898" y="2443"/>
                <a:ext cx="334" cy="341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>
                <a:outerShdw dist="107763" dir="18900000" algn="ctr" rotWithShape="0">
                  <a:srgbClr val="0000FF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/>
                <a:r>
                  <a:rPr lang="en-US" sz="400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</a:rPr>
                  <a:t>&gt;</a:t>
                </a:r>
                <a:endParaRPr lang="ru-RU" sz="40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37274" name="Group 58"/>
          <p:cNvGrpSpPr>
            <a:grpSpLocks/>
          </p:cNvGrpSpPr>
          <p:nvPr/>
        </p:nvGrpSpPr>
        <p:grpSpPr bwMode="auto">
          <a:xfrm>
            <a:off x="381000" y="4191000"/>
            <a:ext cx="4267200" cy="950913"/>
            <a:chOff x="288" y="2736"/>
            <a:chExt cx="2688" cy="599"/>
          </a:xfrm>
        </p:grpSpPr>
        <p:sp>
          <p:nvSpPr>
            <p:cNvPr id="137275" name="AutoShape 59"/>
            <p:cNvSpPr>
              <a:spLocks noChangeArrowheads="1"/>
            </p:cNvSpPr>
            <p:nvPr/>
          </p:nvSpPr>
          <p:spPr bwMode="auto">
            <a:xfrm>
              <a:off x="288" y="2736"/>
              <a:ext cx="2688" cy="576"/>
            </a:xfrm>
            <a:prstGeom prst="wedgeRectCallout">
              <a:avLst>
                <a:gd name="adj1" fmla="val 597"/>
                <a:gd name="adj2" fmla="val -88023"/>
              </a:avLst>
            </a:prstGeom>
            <a:solidFill>
              <a:srgbClr val="33CCFF">
                <a:alpha val="75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sz="1800" b="0"/>
                <a:t>Чтобы найти скорость против течения надо из собственной скорости отнять скорость течения</a:t>
              </a:r>
            </a:p>
          </p:txBody>
        </p:sp>
        <p:grpSp>
          <p:nvGrpSpPr>
            <p:cNvPr id="137276" name="Group 60"/>
            <p:cNvGrpSpPr>
              <a:grpSpLocks/>
            </p:cNvGrpSpPr>
            <p:nvPr/>
          </p:nvGrpSpPr>
          <p:grpSpPr bwMode="auto">
            <a:xfrm>
              <a:off x="2736" y="3008"/>
              <a:ext cx="239" cy="327"/>
              <a:chOff x="4792" y="2064"/>
              <a:chExt cx="239" cy="327"/>
            </a:xfrm>
          </p:grpSpPr>
          <p:sp>
            <p:nvSpPr>
              <p:cNvPr id="137277" name="AutoShape 61"/>
              <p:cNvSpPr>
                <a:spLocks noChangeArrowheads="1"/>
              </p:cNvSpPr>
              <p:nvPr/>
            </p:nvSpPr>
            <p:spPr bwMode="auto">
              <a:xfrm>
                <a:off x="4848" y="2185"/>
                <a:ext cx="144" cy="144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7278" name="Text Box 62"/>
              <p:cNvSpPr txBox="1">
                <a:spLocks noChangeArrowheads="1"/>
              </p:cNvSpPr>
              <p:nvPr/>
            </p:nvSpPr>
            <p:spPr bwMode="auto">
              <a:xfrm>
                <a:off x="4792" y="2064"/>
                <a:ext cx="239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80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sym typeface="Symbol" pitchFamily="18" charset="2"/>
                  </a:rPr>
                  <a:t></a:t>
                </a:r>
              </a:p>
            </p:txBody>
          </p:sp>
        </p:grpSp>
      </p:grpSp>
      <p:sp>
        <p:nvSpPr>
          <p:cNvPr id="137350" name="Text Box 134"/>
          <p:cNvSpPr txBox="1">
            <a:spLocks noChangeArrowheads="1"/>
          </p:cNvSpPr>
          <p:nvPr/>
        </p:nvSpPr>
        <p:spPr bwMode="auto">
          <a:xfrm>
            <a:off x="1752600" y="4419600"/>
            <a:ext cx="838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1400" b="0" u="sng">
                <a:solidFill>
                  <a:srgbClr val="FF66FF"/>
                </a:solidFill>
              </a:rPr>
              <a:t>справка</a:t>
            </a:r>
          </a:p>
        </p:txBody>
      </p:sp>
      <p:grpSp>
        <p:nvGrpSpPr>
          <p:cNvPr id="137351" name="Group 135"/>
          <p:cNvGrpSpPr>
            <a:grpSpLocks/>
          </p:cNvGrpSpPr>
          <p:nvPr/>
        </p:nvGrpSpPr>
        <p:grpSpPr bwMode="auto">
          <a:xfrm>
            <a:off x="381000" y="5105400"/>
            <a:ext cx="4267200" cy="950913"/>
            <a:chOff x="288" y="2736"/>
            <a:chExt cx="2688" cy="599"/>
          </a:xfrm>
        </p:grpSpPr>
        <p:sp>
          <p:nvSpPr>
            <p:cNvPr id="137352" name="AutoShape 136"/>
            <p:cNvSpPr>
              <a:spLocks noChangeArrowheads="1"/>
            </p:cNvSpPr>
            <p:nvPr/>
          </p:nvSpPr>
          <p:spPr bwMode="auto">
            <a:xfrm>
              <a:off x="288" y="2736"/>
              <a:ext cx="2688" cy="576"/>
            </a:xfrm>
            <a:prstGeom prst="wedgeRectCallout">
              <a:avLst>
                <a:gd name="adj1" fmla="val 597"/>
                <a:gd name="adj2" fmla="val -88023"/>
              </a:avLst>
            </a:prstGeom>
            <a:solidFill>
              <a:srgbClr val="33CCFF">
                <a:alpha val="75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sz="1800" b="0"/>
                <a:t>В стоячей воде нет течения</a:t>
              </a:r>
              <a:r>
                <a:rPr lang="en-US" sz="1800" b="0"/>
                <a:t>,</a:t>
              </a:r>
              <a:r>
                <a:rPr lang="ru-RU" sz="1800" b="0"/>
                <a:t> скорость лодки равна </a:t>
              </a:r>
              <a:r>
                <a:rPr lang="en-US" sz="3600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v</a:t>
              </a:r>
              <a:r>
                <a:rPr lang="ru-RU" sz="1800" baseline="-25000"/>
                <a:t>СОБ</a:t>
              </a:r>
              <a:r>
                <a:rPr lang="ru-RU" sz="1800" b="0" baseline="-25000"/>
                <a:t>.</a:t>
              </a:r>
              <a:endParaRPr lang="ru-RU" sz="1800" b="0"/>
            </a:p>
          </p:txBody>
        </p:sp>
        <p:grpSp>
          <p:nvGrpSpPr>
            <p:cNvPr id="137353" name="Group 137"/>
            <p:cNvGrpSpPr>
              <a:grpSpLocks/>
            </p:cNvGrpSpPr>
            <p:nvPr/>
          </p:nvGrpSpPr>
          <p:grpSpPr bwMode="auto">
            <a:xfrm>
              <a:off x="2736" y="3008"/>
              <a:ext cx="239" cy="327"/>
              <a:chOff x="4792" y="2064"/>
              <a:chExt cx="239" cy="327"/>
            </a:xfrm>
          </p:grpSpPr>
          <p:sp>
            <p:nvSpPr>
              <p:cNvPr id="137354" name="AutoShape 138"/>
              <p:cNvSpPr>
                <a:spLocks noChangeArrowheads="1"/>
              </p:cNvSpPr>
              <p:nvPr/>
            </p:nvSpPr>
            <p:spPr bwMode="auto">
              <a:xfrm>
                <a:off x="4848" y="2185"/>
                <a:ext cx="144" cy="144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7355" name="Text Box 139"/>
              <p:cNvSpPr txBox="1">
                <a:spLocks noChangeArrowheads="1"/>
              </p:cNvSpPr>
              <p:nvPr/>
            </p:nvSpPr>
            <p:spPr bwMode="auto">
              <a:xfrm>
                <a:off x="4792" y="2064"/>
                <a:ext cx="239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80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sym typeface="Symbol" pitchFamily="18" charset="2"/>
                  </a:rPr>
                  <a:t></a:t>
                </a:r>
              </a:p>
            </p:txBody>
          </p:sp>
        </p:grpSp>
      </p:grpSp>
      <p:grpSp>
        <p:nvGrpSpPr>
          <p:cNvPr id="137376" name="Group 160"/>
          <p:cNvGrpSpPr>
            <a:grpSpLocks/>
          </p:cNvGrpSpPr>
          <p:nvPr/>
        </p:nvGrpSpPr>
        <p:grpSpPr bwMode="auto">
          <a:xfrm>
            <a:off x="5105400" y="4800600"/>
            <a:ext cx="2778125" cy="730250"/>
            <a:chOff x="3168" y="3072"/>
            <a:chExt cx="1750" cy="460"/>
          </a:xfrm>
        </p:grpSpPr>
        <p:grpSp>
          <p:nvGrpSpPr>
            <p:cNvPr id="137356" name="Group 140"/>
            <p:cNvGrpSpPr>
              <a:grpSpLocks/>
            </p:cNvGrpSpPr>
            <p:nvPr/>
          </p:nvGrpSpPr>
          <p:grpSpPr bwMode="auto">
            <a:xfrm>
              <a:off x="3168" y="3072"/>
              <a:ext cx="464" cy="460"/>
              <a:chOff x="3552" y="2592"/>
              <a:chExt cx="464" cy="460"/>
            </a:xfrm>
          </p:grpSpPr>
          <p:sp>
            <p:nvSpPr>
              <p:cNvPr id="137357" name="Text Box 141"/>
              <p:cNvSpPr txBox="1">
                <a:spLocks noChangeArrowheads="1"/>
              </p:cNvSpPr>
              <p:nvPr/>
            </p:nvSpPr>
            <p:spPr bwMode="auto">
              <a:xfrm>
                <a:off x="3632" y="2592"/>
                <a:ext cx="312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2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75</a:t>
                </a:r>
              </a:p>
            </p:txBody>
          </p:sp>
          <p:sp>
            <p:nvSpPr>
              <p:cNvPr id="137358" name="Freeform 142"/>
              <p:cNvSpPr>
                <a:spLocks/>
              </p:cNvSpPr>
              <p:nvPr/>
            </p:nvSpPr>
            <p:spPr bwMode="auto">
              <a:xfrm>
                <a:off x="3608" y="2831"/>
                <a:ext cx="384" cy="1"/>
              </a:xfrm>
              <a:custGeom>
                <a:avLst/>
                <a:gdLst>
                  <a:gd name="T0" fmla="*/ 0 w 384"/>
                  <a:gd name="T1" fmla="*/ 0 h 1"/>
                  <a:gd name="T2" fmla="*/ 384 w 384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84" h="1">
                    <a:moveTo>
                      <a:pt x="0" y="0"/>
                    </a:moveTo>
                    <a:lnTo>
                      <a:pt x="384" y="1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7359" name="Text Box 143"/>
              <p:cNvSpPr txBox="1">
                <a:spLocks noChangeArrowheads="1"/>
              </p:cNvSpPr>
              <p:nvPr/>
            </p:nvSpPr>
            <p:spPr bwMode="auto">
              <a:xfrm>
                <a:off x="3552" y="2783"/>
                <a:ext cx="464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2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х+5</a:t>
                </a:r>
              </a:p>
            </p:txBody>
          </p:sp>
        </p:grpSp>
        <p:grpSp>
          <p:nvGrpSpPr>
            <p:cNvPr id="137360" name="Group 144"/>
            <p:cNvGrpSpPr>
              <a:grpSpLocks/>
            </p:cNvGrpSpPr>
            <p:nvPr/>
          </p:nvGrpSpPr>
          <p:grpSpPr bwMode="auto">
            <a:xfrm>
              <a:off x="3744" y="3072"/>
              <a:ext cx="459" cy="460"/>
              <a:chOff x="3552" y="2592"/>
              <a:chExt cx="459" cy="460"/>
            </a:xfrm>
          </p:grpSpPr>
          <p:sp>
            <p:nvSpPr>
              <p:cNvPr id="137361" name="Text Box 145"/>
              <p:cNvSpPr txBox="1">
                <a:spLocks noChangeArrowheads="1"/>
              </p:cNvSpPr>
              <p:nvPr/>
            </p:nvSpPr>
            <p:spPr bwMode="auto">
              <a:xfrm>
                <a:off x="3632" y="2592"/>
                <a:ext cx="312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2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75</a:t>
                </a:r>
                <a:endParaRPr lang="ru-RU" sz="220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37362" name="Freeform 146"/>
              <p:cNvSpPr>
                <a:spLocks/>
              </p:cNvSpPr>
              <p:nvPr/>
            </p:nvSpPr>
            <p:spPr bwMode="auto">
              <a:xfrm>
                <a:off x="3608" y="2831"/>
                <a:ext cx="384" cy="1"/>
              </a:xfrm>
              <a:custGeom>
                <a:avLst/>
                <a:gdLst>
                  <a:gd name="T0" fmla="*/ 0 w 384"/>
                  <a:gd name="T1" fmla="*/ 0 h 1"/>
                  <a:gd name="T2" fmla="*/ 384 w 384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84" h="1">
                    <a:moveTo>
                      <a:pt x="0" y="0"/>
                    </a:moveTo>
                    <a:lnTo>
                      <a:pt x="384" y="1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7363" name="Text Box 147"/>
              <p:cNvSpPr txBox="1">
                <a:spLocks noChangeArrowheads="1"/>
              </p:cNvSpPr>
              <p:nvPr/>
            </p:nvSpPr>
            <p:spPr bwMode="auto">
              <a:xfrm>
                <a:off x="3552" y="2783"/>
                <a:ext cx="459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2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х–5</a:t>
                </a:r>
              </a:p>
            </p:txBody>
          </p:sp>
        </p:grpSp>
        <p:grpSp>
          <p:nvGrpSpPr>
            <p:cNvPr id="137369" name="Group 153"/>
            <p:cNvGrpSpPr>
              <a:grpSpLocks/>
            </p:cNvGrpSpPr>
            <p:nvPr/>
          </p:nvGrpSpPr>
          <p:grpSpPr bwMode="auto">
            <a:xfrm>
              <a:off x="4368" y="3072"/>
              <a:ext cx="312" cy="452"/>
              <a:chOff x="2504" y="2520"/>
              <a:chExt cx="312" cy="452"/>
            </a:xfrm>
          </p:grpSpPr>
          <p:sp>
            <p:nvSpPr>
              <p:cNvPr id="137370" name="Text Box 154"/>
              <p:cNvSpPr txBox="1">
                <a:spLocks noChangeArrowheads="1"/>
              </p:cNvSpPr>
              <p:nvPr/>
            </p:nvSpPr>
            <p:spPr bwMode="auto">
              <a:xfrm>
                <a:off x="2504" y="2520"/>
                <a:ext cx="312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2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80</a:t>
                </a:r>
              </a:p>
            </p:txBody>
          </p:sp>
          <p:sp>
            <p:nvSpPr>
              <p:cNvPr id="137371" name="Freeform 155"/>
              <p:cNvSpPr>
                <a:spLocks/>
              </p:cNvSpPr>
              <p:nvPr/>
            </p:nvSpPr>
            <p:spPr bwMode="auto">
              <a:xfrm>
                <a:off x="2552" y="2759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1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7372" name="Text Box 156"/>
              <p:cNvSpPr txBox="1">
                <a:spLocks noChangeArrowheads="1"/>
              </p:cNvSpPr>
              <p:nvPr/>
            </p:nvSpPr>
            <p:spPr bwMode="auto">
              <a:xfrm>
                <a:off x="2530" y="2703"/>
                <a:ext cx="214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2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х</a:t>
                </a:r>
              </a:p>
            </p:txBody>
          </p:sp>
        </p:grpSp>
        <p:sp>
          <p:nvSpPr>
            <p:cNvPr id="137373" name="Text Box 157"/>
            <p:cNvSpPr txBox="1">
              <a:spLocks noChangeArrowheads="1"/>
            </p:cNvSpPr>
            <p:nvPr/>
          </p:nvSpPr>
          <p:spPr bwMode="auto">
            <a:xfrm>
              <a:off x="3600" y="3168"/>
              <a:ext cx="812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2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          =</a:t>
              </a:r>
              <a:endParaRPr lang="ru-RU" sz="2200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aphicFrame>
          <p:nvGraphicFramePr>
            <p:cNvPr id="137374" name="Object 158"/>
            <p:cNvGraphicFramePr>
              <a:graphicFrameLocks noChangeAspect="1"/>
            </p:cNvGraphicFramePr>
            <p:nvPr/>
          </p:nvGraphicFramePr>
          <p:xfrm>
            <a:off x="4648" y="3264"/>
            <a:ext cx="140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" name="Формула" r:id="rId4" imgW="101520" imgH="139680" progId="Equation.3">
                    <p:embed/>
                  </p:oleObj>
                </mc:Choice>
                <mc:Fallback>
                  <p:oleObj name="Формула" r:id="rId4" imgW="1015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48" y="3264"/>
                          <a:ext cx="140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7375" name="Text Box 159"/>
            <p:cNvSpPr txBox="1">
              <a:spLocks noChangeArrowheads="1"/>
            </p:cNvSpPr>
            <p:nvPr/>
          </p:nvSpPr>
          <p:spPr bwMode="auto">
            <a:xfrm>
              <a:off x="4704" y="3168"/>
              <a:ext cx="214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endParaRPr lang="ru-RU" sz="22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4815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7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7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7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7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7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72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72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72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72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72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72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72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72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7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7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37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7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137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137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37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37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37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37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7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7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137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7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7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137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137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37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3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37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37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137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37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37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137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137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137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13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37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1372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 nodeType="clickPar">
                      <p:stCondLst>
                        <p:cond delay="0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137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267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137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 nodeType="clickPar">
                      <p:stCondLst>
                        <p:cond delay="0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2000"/>
                                        <p:tgtEl>
                                          <p:spTgt spid="137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137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268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1372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 nodeType="clickPar">
                      <p:stCondLst>
                        <p:cond delay="0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137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298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372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 nodeType="clickPar">
                      <p:stCondLst>
                        <p:cond delay="0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137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273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1372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 nodeType="clickPar">
                      <p:stCondLst>
                        <p:cond delay="0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2000"/>
                                        <p:tgtEl>
                                          <p:spTgt spid="137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2000"/>
                                        <p:tgtEl>
                                          <p:spTgt spid="137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274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1372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 nodeType="clickPar">
                      <p:stCondLst>
                        <p:cond delay="0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2000"/>
                                        <p:tgtEl>
                                          <p:spTgt spid="137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2000"/>
                                        <p:tgtEl>
                                          <p:spTgt spid="137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281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37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 nodeType="clickPar">
                      <p:stCondLst>
                        <p:cond delay="0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5" dur="500"/>
                                        <p:tgtEl>
                                          <p:spTgt spid="13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350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1373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 nodeType="clickPar">
                      <p:stCondLst>
                        <p:cond delay="0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2000"/>
                                        <p:tgtEl>
                                          <p:spTgt spid="137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2000"/>
                                        <p:tgtEl>
                                          <p:spTgt spid="137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351"/>
                  </p:tgtEl>
                </p:cond>
              </p:nextCondLst>
            </p:seq>
          </p:childTnLst>
        </p:cTn>
      </p:par>
    </p:tnLst>
    <p:bldLst>
      <p:bldP spid="137244" grpId="0"/>
      <p:bldP spid="137255" grpId="0"/>
      <p:bldP spid="137256" grpId="0"/>
      <p:bldP spid="137267" grpId="0"/>
      <p:bldP spid="137267" grpId="1"/>
      <p:bldP spid="137273" grpId="0"/>
      <p:bldP spid="137273" grpId="1"/>
      <p:bldP spid="137279" grpId="0" animBg="1"/>
      <p:bldP spid="137280" grpId="0"/>
      <p:bldP spid="137298" grpId="0"/>
      <p:bldP spid="137298" grpId="1"/>
      <p:bldP spid="137313" grpId="0" animBg="1"/>
      <p:bldP spid="137334" grpId="0"/>
      <p:bldP spid="137335" grpId="0"/>
      <p:bldP spid="137350" grpId="0"/>
      <p:bldP spid="13735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0"/>
          <p:cNvGrpSpPr>
            <a:grpSpLocks/>
          </p:cNvGrpSpPr>
          <p:nvPr/>
        </p:nvGrpSpPr>
        <p:grpSpPr bwMode="auto">
          <a:xfrm>
            <a:off x="459419" y="1187742"/>
            <a:ext cx="2778125" cy="730250"/>
            <a:chOff x="3168" y="3072"/>
            <a:chExt cx="1750" cy="460"/>
          </a:xfrm>
        </p:grpSpPr>
        <p:grpSp>
          <p:nvGrpSpPr>
            <p:cNvPr id="3" name="Group 140"/>
            <p:cNvGrpSpPr>
              <a:grpSpLocks/>
            </p:cNvGrpSpPr>
            <p:nvPr/>
          </p:nvGrpSpPr>
          <p:grpSpPr bwMode="auto">
            <a:xfrm>
              <a:off x="3168" y="3072"/>
              <a:ext cx="464" cy="460"/>
              <a:chOff x="3552" y="2592"/>
              <a:chExt cx="464" cy="460"/>
            </a:xfrm>
          </p:grpSpPr>
          <p:sp>
            <p:nvSpPr>
              <p:cNvPr id="15" name="Text Box 141"/>
              <p:cNvSpPr txBox="1">
                <a:spLocks noChangeArrowheads="1"/>
              </p:cNvSpPr>
              <p:nvPr/>
            </p:nvSpPr>
            <p:spPr bwMode="auto">
              <a:xfrm>
                <a:off x="3632" y="2592"/>
                <a:ext cx="312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2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75</a:t>
                </a:r>
              </a:p>
            </p:txBody>
          </p:sp>
          <p:sp>
            <p:nvSpPr>
              <p:cNvPr id="16" name="Freeform 142"/>
              <p:cNvSpPr>
                <a:spLocks/>
              </p:cNvSpPr>
              <p:nvPr/>
            </p:nvSpPr>
            <p:spPr bwMode="auto">
              <a:xfrm>
                <a:off x="3608" y="2831"/>
                <a:ext cx="384" cy="1"/>
              </a:xfrm>
              <a:custGeom>
                <a:avLst/>
                <a:gdLst>
                  <a:gd name="T0" fmla="*/ 0 w 384"/>
                  <a:gd name="T1" fmla="*/ 0 h 1"/>
                  <a:gd name="T2" fmla="*/ 384 w 384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84" h="1">
                    <a:moveTo>
                      <a:pt x="0" y="0"/>
                    </a:moveTo>
                    <a:lnTo>
                      <a:pt x="384" y="1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Text Box 143"/>
              <p:cNvSpPr txBox="1">
                <a:spLocks noChangeArrowheads="1"/>
              </p:cNvSpPr>
              <p:nvPr/>
            </p:nvSpPr>
            <p:spPr bwMode="auto">
              <a:xfrm>
                <a:off x="3552" y="2783"/>
                <a:ext cx="464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2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х+5</a:t>
                </a:r>
              </a:p>
            </p:txBody>
          </p:sp>
        </p:grpSp>
        <p:grpSp>
          <p:nvGrpSpPr>
            <p:cNvPr id="4" name="Group 144"/>
            <p:cNvGrpSpPr>
              <a:grpSpLocks/>
            </p:cNvGrpSpPr>
            <p:nvPr/>
          </p:nvGrpSpPr>
          <p:grpSpPr bwMode="auto">
            <a:xfrm>
              <a:off x="3744" y="3072"/>
              <a:ext cx="459" cy="460"/>
              <a:chOff x="3552" y="2592"/>
              <a:chExt cx="459" cy="460"/>
            </a:xfrm>
          </p:grpSpPr>
          <p:sp>
            <p:nvSpPr>
              <p:cNvPr id="12" name="Text Box 145"/>
              <p:cNvSpPr txBox="1">
                <a:spLocks noChangeArrowheads="1"/>
              </p:cNvSpPr>
              <p:nvPr/>
            </p:nvSpPr>
            <p:spPr bwMode="auto">
              <a:xfrm>
                <a:off x="3632" y="2592"/>
                <a:ext cx="312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2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75</a:t>
                </a:r>
                <a:endParaRPr lang="ru-RU" sz="220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3" name="Freeform 146"/>
              <p:cNvSpPr>
                <a:spLocks/>
              </p:cNvSpPr>
              <p:nvPr/>
            </p:nvSpPr>
            <p:spPr bwMode="auto">
              <a:xfrm>
                <a:off x="3608" y="2831"/>
                <a:ext cx="384" cy="1"/>
              </a:xfrm>
              <a:custGeom>
                <a:avLst/>
                <a:gdLst>
                  <a:gd name="T0" fmla="*/ 0 w 384"/>
                  <a:gd name="T1" fmla="*/ 0 h 1"/>
                  <a:gd name="T2" fmla="*/ 384 w 384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84" h="1">
                    <a:moveTo>
                      <a:pt x="0" y="0"/>
                    </a:moveTo>
                    <a:lnTo>
                      <a:pt x="384" y="1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Text Box 147"/>
              <p:cNvSpPr txBox="1">
                <a:spLocks noChangeArrowheads="1"/>
              </p:cNvSpPr>
              <p:nvPr/>
            </p:nvSpPr>
            <p:spPr bwMode="auto">
              <a:xfrm>
                <a:off x="3552" y="2783"/>
                <a:ext cx="459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2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х–5</a:t>
                </a:r>
              </a:p>
            </p:txBody>
          </p:sp>
        </p:grpSp>
        <p:grpSp>
          <p:nvGrpSpPr>
            <p:cNvPr id="5" name="Group 153"/>
            <p:cNvGrpSpPr>
              <a:grpSpLocks/>
            </p:cNvGrpSpPr>
            <p:nvPr/>
          </p:nvGrpSpPr>
          <p:grpSpPr bwMode="auto">
            <a:xfrm>
              <a:off x="4368" y="3072"/>
              <a:ext cx="312" cy="452"/>
              <a:chOff x="2504" y="2520"/>
              <a:chExt cx="312" cy="452"/>
            </a:xfrm>
          </p:grpSpPr>
          <p:sp>
            <p:nvSpPr>
              <p:cNvPr id="9" name="Text Box 154"/>
              <p:cNvSpPr txBox="1">
                <a:spLocks noChangeArrowheads="1"/>
              </p:cNvSpPr>
              <p:nvPr/>
            </p:nvSpPr>
            <p:spPr bwMode="auto">
              <a:xfrm>
                <a:off x="2504" y="2520"/>
                <a:ext cx="312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2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80</a:t>
                </a:r>
              </a:p>
            </p:txBody>
          </p:sp>
          <p:sp>
            <p:nvSpPr>
              <p:cNvPr id="10" name="Freeform 155"/>
              <p:cNvSpPr>
                <a:spLocks/>
              </p:cNvSpPr>
              <p:nvPr/>
            </p:nvSpPr>
            <p:spPr bwMode="auto">
              <a:xfrm>
                <a:off x="2552" y="2759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1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Text Box 156"/>
              <p:cNvSpPr txBox="1">
                <a:spLocks noChangeArrowheads="1"/>
              </p:cNvSpPr>
              <p:nvPr/>
            </p:nvSpPr>
            <p:spPr bwMode="auto">
              <a:xfrm>
                <a:off x="2530" y="2703"/>
                <a:ext cx="214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2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х</a:t>
                </a:r>
              </a:p>
            </p:txBody>
          </p:sp>
        </p:grpSp>
        <p:sp>
          <p:nvSpPr>
            <p:cNvPr id="6" name="Text Box 157"/>
            <p:cNvSpPr txBox="1">
              <a:spLocks noChangeArrowheads="1"/>
            </p:cNvSpPr>
            <p:nvPr/>
          </p:nvSpPr>
          <p:spPr bwMode="auto">
            <a:xfrm>
              <a:off x="3600" y="3168"/>
              <a:ext cx="779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2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          </a:t>
              </a:r>
              <a:r>
                <a:rPr lang="ru-RU" sz="22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</a:t>
              </a:r>
              <a:r>
                <a:rPr lang="en-US" sz="22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endParaRPr lang="ru-RU" sz="2200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aphicFrame>
          <p:nvGraphicFramePr>
            <p:cNvPr id="7" name="Object 158"/>
            <p:cNvGraphicFramePr>
              <a:graphicFrameLocks noChangeAspect="1"/>
            </p:cNvGraphicFramePr>
            <p:nvPr/>
          </p:nvGraphicFramePr>
          <p:xfrm>
            <a:off x="4648" y="3264"/>
            <a:ext cx="140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1" name="Формула" r:id="rId3" imgW="101520" imgH="139680" progId="Equation.3">
                    <p:embed/>
                  </p:oleObj>
                </mc:Choice>
                <mc:Fallback>
                  <p:oleObj name="Формула" r:id="rId3" imgW="1015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48" y="3264"/>
                          <a:ext cx="140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Text Box 159"/>
            <p:cNvSpPr txBox="1">
              <a:spLocks noChangeArrowheads="1"/>
            </p:cNvSpPr>
            <p:nvPr/>
          </p:nvSpPr>
          <p:spPr bwMode="auto">
            <a:xfrm>
              <a:off x="4704" y="3168"/>
              <a:ext cx="214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endParaRPr lang="ru-RU" sz="22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35" name="Text Box 143"/>
          <p:cNvSpPr txBox="1">
            <a:spLocks noChangeArrowheads="1"/>
          </p:cNvSpPr>
          <p:nvPr/>
        </p:nvSpPr>
        <p:spPr bwMode="auto">
          <a:xfrm>
            <a:off x="380044" y="1917993"/>
            <a:ext cx="403988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75х(х-5)+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75х(х+5)=160(х-5)(х+5)</a:t>
            </a:r>
            <a:endParaRPr lang="ru-RU" sz="2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3237544" y="1187742"/>
            <a:ext cx="0" cy="73025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143"/>
          <p:cNvSpPr txBox="1">
            <a:spLocks noChangeArrowheads="1"/>
          </p:cNvSpPr>
          <p:nvPr/>
        </p:nvSpPr>
        <p:spPr bwMode="auto">
          <a:xfrm>
            <a:off x="3407820" y="1336293"/>
            <a:ext cx="182133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∙ х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(х-5)(х+5)≠0</a:t>
            </a:r>
            <a:endParaRPr lang="ru-RU" sz="2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" name="Text Box 143"/>
          <p:cNvSpPr txBox="1">
            <a:spLocks noChangeArrowheads="1"/>
          </p:cNvSpPr>
          <p:nvPr/>
        </p:nvSpPr>
        <p:spPr bwMode="auto">
          <a:xfrm>
            <a:off x="473585" y="2488250"/>
            <a:ext cx="433804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75х</a:t>
            </a:r>
            <a:r>
              <a:rPr lang="ru-RU" sz="2200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-75х∙5+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75х</a:t>
            </a:r>
            <a:r>
              <a:rPr lang="ru-RU" sz="2200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+75х∙5=160(х</a:t>
            </a:r>
            <a:r>
              <a:rPr lang="ru-RU" sz="2200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-25)</a:t>
            </a:r>
            <a:endParaRPr lang="ru-RU" sz="2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" name="Text Box 107"/>
          <p:cNvSpPr txBox="1">
            <a:spLocks noChangeArrowheads="1"/>
          </p:cNvSpPr>
          <p:nvPr/>
        </p:nvSpPr>
        <p:spPr bwMode="auto">
          <a:xfrm>
            <a:off x="228600" y="152400"/>
            <a:ext cx="89154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b="0" dirty="0" smtClean="0"/>
              <a:t>Катер </a:t>
            </a:r>
            <a:r>
              <a:rPr lang="ru-RU" b="0" dirty="0"/>
              <a:t>прошел 75 км по течению и столько же против течения. На весь путь он затратил  в 2 раза больше времени, чем ему понадобилось бы, чтобы пройти 80 км в стоячей воде. Какова скорость катера в стоячей воде, если скорость течения равна 5 км/ч?</a:t>
            </a:r>
          </a:p>
        </p:txBody>
      </p:sp>
      <p:sp>
        <p:nvSpPr>
          <p:cNvPr id="41" name="Text Box 143"/>
          <p:cNvSpPr txBox="1">
            <a:spLocks noChangeArrowheads="1"/>
          </p:cNvSpPr>
          <p:nvPr/>
        </p:nvSpPr>
        <p:spPr bwMode="auto">
          <a:xfrm>
            <a:off x="473585" y="2992306"/>
            <a:ext cx="23070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150х</a:t>
            </a:r>
            <a:r>
              <a:rPr lang="ru-RU" sz="2200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=160(х</a:t>
            </a:r>
            <a:r>
              <a:rPr lang="ru-RU" sz="2200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-25)</a:t>
            </a:r>
            <a:endParaRPr lang="ru-RU" sz="2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2610351" y="2851216"/>
            <a:ext cx="0" cy="73025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143"/>
          <p:cNvSpPr txBox="1">
            <a:spLocks noChangeArrowheads="1"/>
          </p:cNvSpPr>
          <p:nvPr/>
        </p:nvSpPr>
        <p:spPr bwMode="auto">
          <a:xfrm>
            <a:off x="2780627" y="2999767"/>
            <a:ext cx="67518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÷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10</a:t>
            </a:r>
            <a:endParaRPr lang="ru-RU" sz="2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" name="Text Box 143"/>
          <p:cNvSpPr txBox="1">
            <a:spLocks noChangeArrowheads="1"/>
          </p:cNvSpPr>
          <p:nvPr/>
        </p:nvSpPr>
        <p:spPr bwMode="auto">
          <a:xfrm>
            <a:off x="446737" y="3581467"/>
            <a:ext cx="193514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15х</a:t>
            </a:r>
            <a:r>
              <a:rPr lang="ru-RU" sz="2200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=16(х</a:t>
            </a:r>
            <a:r>
              <a:rPr lang="ru-RU" sz="2200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-25)</a:t>
            </a:r>
            <a:endParaRPr lang="ru-RU" sz="2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" name="Text Box 143"/>
          <p:cNvSpPr txBox="1">
            <a:spLocks noChangeArrowheads="1"/>
          </p:cNvSpPr>
          <p:nvPr/>
        </p:nvSpPr>
        <p:spPr bwMode="auto">
          <a:xfrm>
            <a:off x="473585" y="4126776"/>
            <a:ext cx="212109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15х</a:t>
            </a:r>
            <a:r>
              <a:rPr lang="ru-RU" sz="2200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=16х</a:t>
            </a:r>
            <a:r>
              <a:rPr lang="ru-RU" sz="2200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-16∙25</a:t>
            </a:r>
            <a:endParaRPr lang="ru-RU" sz="2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" name="Text Box 143"/>
          <p:cNvSpPr txBox="1">
            <a:spLocks noChangeArrowheads="1"/>
          </p:cNvSpPr>
          <p:nvPr/>
        </p:nvSpPr>
        <p:spPr bwMode="auto">
          <a:xfrm>
            <a:off x="561052" y="4710063"/>
            <a:ext cx="124745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х</a:t>
            </a:r>
            <a:r>
              <a:rPr lang="ru-RU" sz="2200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=16∙25</a:t>
            </a:r>
            <a:endParaRPr lang="ru-RU" sz="2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" name="Text Box 143"/>
          <p:cNvSpPr txBox="1">
            <a:spLocks noChangeArrowheads="1"/>
          </p:cNvSpPr>
          <p:nvPr/>
        </p:nvSpPr>
        <p:spPr bwMode="auto">
          <a:xfrm>
            <a:off x="4018894" y="3581465"/>
            <a:ext cx="50947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х</a:t>
            </a:r>
            <a:r>
              <a:rPr lang="ru-RU" sz="2200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=4∙5=20км</a:t>
            </a:r>
            <a:r>
              <a:rPr lang="en-US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ч – скорость в стоячей воде</a:t>
            </a:r>
            <a:endParaRPr lang="ru-RU" sz="2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Text Box 143"/>
          <p:cNvSpPr txBox="1">
            <a:spLocks noChangeArrowheads="1"/>
          </p:cNvSpPr>
          <p:nvPr/>
        </p:nvSpPr>
        <p:spPr bwMode="auto">
          <a:xfrm>
            <a:off x="4030726" y="4024271"/>
            <a:ext cx="369607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х</a:t>
            </a:r>
            <a:r>
              <a:rPr lang="ru-RU" sz="2200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=-4∙5=-20 – не уд. условию.</a:t>
            </a:r>
            <a:endParaRPr lang="ru-RU" sz="2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" name="Text Box 143"/>
          <p:cNvSpPr txBox="1">
            <a:spLocks noChangeArrowheads="1"/>
          </p:cNvSpPr>
          <p:nvPr/>
        </p:nvSpPr>
        <p:spPr bwMode="auto">
          <a:xfrm>
            <a:off x="2758775" y="5445224"/>
            <a:ext cx="198214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Ответ: 20 км</a:t>
            </a:r>
            <a:r>
              <a:rPr lang="en-US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ч</a:t>
            </a:r>
            <a:endParaRPr lang="ru-RU" sz="2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503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8" grpId="0"/>
      <p:bldP spid="39" grpId="0"/>
      <p:bldP spid="41" grpId="0"/>
      <p:bldP spid="43" grpId="0"/>
      <p:bldP spid="44" grpId="0"/>
      <p:bldP spid="45" grpId="0"/>
      <p:bldP spid="46" grpId="0"/>
      <p:bldP spid="47" grpId="0"/>
      <p:bldP spid="48" grpId="0"/>
      <p:bldP spid="5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405</Words>
  <Application>Microsoft Office PowerPoint</Application>
  <PresentationFormat>Экран (4:3)</PresentationFormat>
  <Paragraphs>76</Paragraphs>
  <Slides>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Тема Office</vt:lpstr>
      <vt:lpstr>Microsoft Equation 3.0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Таня</dc:creator>
  <cp:lastModifiedBy>Таня</cp:lastModifiedBy>
  <cp:revision>2</cp:revision>
  <dcterms:created xsi:type="dcterms:W3CDTF">2020-05-10T08:32:14Z</dcterms:created>
  <dcterms:modified xsi:type="dcterms:W3CDTF">2020-05-10T08:52:04Z</dcterms:modified>
</cp:coreProperties>
</file>